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57" r:id="rId5"/>
    <p:sldId id="261" r:id="rId6"/>
    <p:sldId id="271" r:id="rId7"/>
    <p:sldId id="275" r:id="rId8"/>
    <p:sldId id="272" r:id="rId9"/>
    <p:sldId id="269" r:id="rId10"/>
    <p:sldId id="273" r:id="rId11"/>
    <p:sldId id="274" r:id="rId12"/>
    <p:sldId id="268" r:id="rId13"/>
    <p:sldId id="278" r:id="rId14"/>
    <p:sldId id="276" r:id="rId15"/>
    <p:sldId id="280" r:id="rId16"/>
    <p:sldId id="281" r:id="rId17"/>
    <p:sldId id="282" r:id="rId18"/>
    <p:sldId id="283" r:id="rId19"/>
    <p:sldId id="284" r:id="rId20"/>
    <p:sldId id="285" r:id="rId21"/>
    <p:sldId id="267" r:id="rId22"/>
    <p:sldId id="286" r:id="rId23"/>
    <p:sldId id="262" r:id="rId24"/>
    <p:sldId id="263" r:id="rId25"/>
    <p:sldId id="264" r:id="rId26"/>
    <p:sldId id="265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24"/>
    <p:restoredTop sz="94643"/>
  </p:normalViewPr>
  <p:slideViewPr>
    <p:cSldViewPr snapToGrid="0">
      <p:cViewPr>
        <p:scale>
          <a:sx n="118" d="100"/>
          <a:sy n="118" d="100"/>
        </p:scale>
        <p:origin x="227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94294-82C4-4E6E-8BDE-F5340E3EC645}" type="datetimeFigureOut">
              <a:rPr lang="en-CA" smtClean="0"/>
              <a:t>2026-02-27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B7507-1F43-4057-B4ED-2001404BE7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72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EABB3B5-E770-86AD-6881-F4AF81B6D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DE8F-E238-3087-3F24-1A3D20F0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February 27, 2026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80FDD-A323-581C-8FA2-4AECD438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B3AC3-284D-B864-F039-A44AE89F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AA5FD2-1A93-56AB-387B-6D9EBE26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2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8881-4046-78EF-534E-50468283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5C3F7-5AF4-1C8E-1B01-E29EE2E6B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28EB7-1744-F521-406C-D943AF32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C0BFA-5DDD-77B0-B6BD-7EF8D21D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520A-21D8-9EEB-7DD8-003AD4DC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4187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C51C0-4434-082D-5C48-61C7BB660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E235A-516D-999A-054D-6F7F0A46C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DFE84-AF8A-3871-03DE-743390F5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8F159-5EE5-59C2-AD07-89C01D3D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4D56E-E98B-39D0-572D-4CE1839D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864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16A6-01A3-38C1-8AC2-2CBD8DE3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9800B-FB46-497D-B7DF-F6C2912E0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E952-6D17-750C-706E-C1643E1C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99111-9313-0BE9-BC1C-F1F4AA87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42C6B-2DD4-D313-5383-E02F879F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357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C0DB-E137-2AD6-57F3-2128C9AE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8B750-B065-7832-C4F6-FECF60E69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55F62-9279-2DE9-E335-71CB6C8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C178F-CEAF-1C17-CAA1-3D039938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E9A6-9299-3502-E9AC-200BC353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991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90A5-89D3-5D48-7EA2-534FC6A8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A2554-A6A3-2947-3303-90B9D2A7A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2D316-1E24-E618-0774-7EF3B687A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C467A-8716-A19C-FDC4-AF85FC93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EC5C-9195-E007-F0D6-28AF33AA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15A9-7722-D266-5D64-EEAE5D44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34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0DEC-08BE-D6F8-408F-3DF59734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89E5C-9DEA-5642-1CC9-2D93EFA2A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6917B-336B-DDCA-E81D-AC3646525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14162-00D6-0082-5BCE-3134C1333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AC769-9D08-B10E-005E-8A7D0535A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D765F5-6ABF-2B2D-F895-81908B8D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B91B45-1DB5-0FDC-BDA9-C2B83F6A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890C5-0F86-A4E5-6E85-AE6F80F8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9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F15F-2BE0-83F6-0723-FD29A48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18789-517F-FD2C-7037-9C88FD15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79A22-2CF7-A891-0FC3-B2236F5D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CEB91-8177-9D0D-D0E0-8E65A9E6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605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F0F23-F494-7811-5AFC-7B9C93C6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20EBB-1668-5233-EB9A-DB4F19A4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061F3-138F-812B-D9C6-2A4A9C82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43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E597-BD0F-D1C2-BE92-935D82522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16F12-7F03-F670-E6CD-968CBE649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9AF36-C85C-CA91-1123-D1853A479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A5930-3567-7DA8-EDE5-DCD18C89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19238-13A3-415A-9AFE-30D84725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BAE7C-D35D-E8E1-E7BF-6C7344F0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537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4C3E-0CA9-3871-154D-366A7DEA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2D03F-6A60-ACBA-CCB6-45C8A3047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9E796-B38B-A37D-19E2-DDA0F6F52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1ED3-5157-C409-08F6-4FEF377A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8A38E-1592-76DC-D5C5-0920B8D8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EAB58-05F6-B0C6-13B2-3F88ED45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52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110EB-4B80-8348-05CA-87E83985ADB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027" y="276361"/>
            <a:ext cx="1025545" cy="90777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E55E10-02F3-9C6B-88B1-2F585E13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9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CE82-C05A-CD36-11BD-F2DE93E55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72904"/>
            <a:ext cx="10515600" cy="4904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B9B33-2875-8E1B-ACE2-674A99FA6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216A-0B99-CD5A-654D-70246528E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36467-8AA3-5486-25EE-74CE97A2E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8E0DB-C08A-4E55-BA80-F4258B1DF3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292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u.ca/~javiera" TargetMode="External"/><Relationship Id="rId2" Type="http://schemas.openxmlformats.org/officeDocument/2006/relationships/hyperlink" Target="https://www.dealii.org/current/doxygen/deal.II/Tutori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araview.org/en/v5.13.1/UsersGuide/introduction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fif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5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eg"/><Relationship Id="rId5" Type="http://schemas.openxmlformats.org/officeDocument/2006/relationships/image" Target="../media/image28.jfif"/><Relationship Id="rId10" Type="http://schemas.openxmlformats.org/officeDocument/2006/relationships/image" Target="../media/image33.jfif"/><Relationship Id="rId4" Type="http://schemas.openxmlformats.org/officeDocument/2006/relationships/image" Target="../media/image27.jfif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ithub.com/sfu-nml/flexodeal" TargetMode="External"/><Relationship Id="rId4" Type="http://schemas.openxmlformats.org/officeDocument/2006/relationships/hyperlink" Target="https://www.github.com/sfu-nml/flexodeal-lit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fu-nml/flexodeal-lite/releas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974A55C-79B7-2A8F-8A33-1161D120C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31" y="3766210"/>
            <a:ext cx="2827370" cy="21205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B5082E-C8C6-4F53-EF19-7D2EAC254F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810" y="4155582"/>
            <a:ext cx="2999637" cy="2249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95302-E7B6-B3AF-C44B-7AF2BB863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856447"/>
            <a:ext cx="9817100" cy="1909763"/>
          </a:xfrm>
        </p:spPr>
        <p:txBody>
          <a:bodyPr>
            <a:normAutofit/>
          </a:bodyPr>
          <a:lstStyle/>
          <a:p>
            <a:pPr algn="l"/>
            <a:r>
              <a:rPr lang="en-CA" sz="4800" noProof="0" dirty="0"/>
              <a:t>Tutorial 1: Introduction to the Flexodeal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FC677-C30B-DCB4-A43B-A74091BE4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25565"/>
            <a:ext cx="4178300" cy="1909763"/>
          </a:xfrm>
        </p:spPr>
        <p:txBody>
          <a:bodyPr/>
          <a:lstStyle/>
          <a:p>
            <a:pPr algn="l"/>
            <a:r>
              <a:rPr lang="en-CA" noProof="0" dirty="0"/>
              <a:t>Javier Almonacid</a:t>
            </a:r>
          </a:p>
          <a:p>
            <a:pPr algn="l"/>
            <a:r>
              <a:rPr lang="en-CA" noProof="0" dirty="0"/>
              <a:t>Research Assistant @ NML</a:t>
            </a:r>
          </a:p>
          <a:p>
            <a:pPr algn="l"/>
            <a:endParaRPr lang="en-CA" noProof="0" dirty="0"/>
          </a:p>
          <a:p>
            <a:pPr algn="l"/>
            <a:r>
              <a:rPr lang="en-CA" noProof="0" dirty="0"/>
              <a:t>February 27, 2026</a:t>
            </a:r>
          </a:p>
        </p:txBody>
      </p:sp>
      <p:pic>
        <p:nvPicPr>
          <p:cNvPr id="4" name="Picture 3" descr="A red and black rectangular sign with a white letter u&#10;&#10;Description automatically generated">
            <a:extLst>
              <a:ext uri="{FF2B5EF4-FFF2-40B4-BE49-F238E27FC236}">
                <a16:creationId xmlns:a16="http://schemas.microsoft.com/office/drawing/2014/main" id="{DEDCFAD2-8E79-707D-0499-D02E4585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048"/>
            <a:ext cx="2758226" cy="651694"/>
          </a:xfrm>
          <a:prstGeom prst="rect">
            <a:avLst/>
          </a:prstGeom>
        </p:spPr>
      </p:pic>
      <p:pic>
        <p:nvPicPr>
          <p:cNvPr id="6" name="Picture 5" descr="A logo with a skeleton of a foot&#10;&#10;Description automatically generated with medium confidence">
            <a:extLst>
              <a:ext uri="{FF2B5EF4-FFF2-40B4-BE49-F238E27FC236}">
                <a16:creationId xmlns:a16="http://schemas.microsoft.com/office/drawing/2014/main" id="{34008FB7-57BD-24F7-43DF-DAC9C4A90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541" y="236864"/>
            <a:ext cx="1626880" cy="14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8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ACE828-1968-1A2E-692A-F3440BCA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357" y="1936654"/>
            <a:ext cx="6149664" cy="3859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4F13C-D057-88A8-8A69-720296D9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strain and activation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B2AB0-130F-1720-5CA7-691070C9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739" y="1506070"/>
            <a:ext cx="3657600" cy="4161866"/>
          </a:xfrm>
        </p:spPr>
        <p:txBody>
          <a:bodyPr>
            <a:normAutofit/>
          </a:bodyPr>
          <a:lstStyle/>
          <a:p>
            <a:r>
              <a:rPr lang="en-CA" sz="2000" dirty="0"/>
              <a:t>They provide the </a:t>
            </a:r>
            <a:r>
              <a:rPr lang="en-CA" sz="2000" dirty="0">
                <a:solidFill>
                  <a:schemeClr val="accent2"/>
                </a:solidFill>
              </a:rPr>
              <a:t>time-dependent prescribed boundary strain </a:t>
            </a:r>
            <a:r>
              <a:rPr lang="en-CA" sz="2000" dirty="0"/>
              <a:t>(on boundary ID 1 for the default experiment) and the </a:t>
            </a:r>
            <a:r>
              <a:rPr lang="en-CA" sz="2000" dirty="0">
                <a:solidFill>
                  <a:schemeClr val="accent2"/>
                </a:solidFill>
              </a:rPr>
              <a:t>time-dependent activation profile </a:t>
            </a:r>
            <a:r>
              <a:rPr lang="en-CA" sz="2000" dirty="0"/>
              <a:t>to the simulation.</a:t>
            </a:r>
          </a:p>
          <a:p>
            <a:r>
              <a:rPr lang="en-CA" sz="2000" dirty="0"/>
              <a:t>Each file is a table of coordinate pairs.</a:t>
            </a:r>
          </a:p>
          <a:p>
            <a:r>
              <a:rPr lang="en-CA" sz="2000" dirty="0"/>
              <a:t>Flexodeal uses linear interpolation to evaluate these functions between control points.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F0FF0-6ED3-2FCF-3CE0-E1503EFC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5ACB-2A91-7DDF-734A-0813B2E5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5EDB-B34C-6D31-9307-3BC059EC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10</a:t>
            </a:fld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96AF94-D41C-D130-28E1-58D5B283A2C8}"/>
              </a:ext>
            </a:extLst>
          </p:cNvPr>
          <p:cNvSpPr txBox="1"/>
          <p:nvPr/>
        </p:nvSpPr>
        <p:spPr>
          <a:xfrm>
            <a:off x="4770345" y="3477857"/>
            <a:ext cx="1333500" cy="58477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Time 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(in seconds)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7A780-4BA6-CC94-443D-CBA50F1B7E44}"/>
              </a:ext>
            </a:extLst>
          </p:cNvPr>
          <p:cNvSpPr txBox="1"/>
          <p:nvPr/>
        </p:nvSpPr>
        <p:spPr>
          <a:xfrm>
            <a:off x="5732930" y="1165874"/>
            <a:ext cx="2832846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Strain 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(e.g., 0.1 = 10% strain = lengthen muscle to 1.1L</a:t>
            </a:r>
            <a:r>
              <a:rPr lang="en-CA" sz="1600" baseline="-25000" dirty="0">
                <a:solidFill>
                  <a:schemeClr val="bg1"/>
                </a:solidFill>
              </a:rPr>
              <a:t>mus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5A8F05-25E4-75E6-4FA4-EA48D634B37C}"/>
              </a:ext>
            </a:extLst>
          </p:cNvPr>
          <p:cNvSpPr txBox="1"/>
          <p:nvPr/>
        </p:nvSpPr>
        <p:spPr>
          <a:xfrm>
            <a:off x="5732930" y="5598011"/>
            <a:ext cx="2832846" cy="58477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Activation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(e.g., 0.5 = 50%, 1.0 = 100%)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F758BE-5341-7264-7939-97769D8312A7}"/>
              </a:ext>
            </a:extLst>
          </p:cNvPr>
          <p:cNvCxnSpPr>
            <a:cxnSpLocks/>
          </p:cNvCxnSpPr>
          <p:nvPr/>
        </p:nvCxnSpPr>
        <p:spPr>
          <a:xfrm>
            <a:off x="6103845" y="4062632"/>
            <a:ext cx="350744" cy="3748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635423-0DE3-2918-25AA-FE3AB3E11F6D}"/>
              </a:ext>
            </a:extLst>
          </p:cNvPr>
          <p:cNvCxnSpPr>
            <a:cxnSpLocks/>
          </p:cNvCxnSpPr>
          <p:nvPr/>
        </p:nvCxnSpPr>
        <p:spPr>
          <a:xfrm flipV="1">
            <a:off x="6103845" y="3314700"/>
            <a:ext cx="350744" cy="1842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4E5608-10DF-AD66-FDBB-D2764A5557F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878171" y="5298141"/>
            <a:ext cx="271182" cy="2998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4653D5-2EC2-F4D5-E59E-5A0600EC4001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945407" y="1996871"/>
            <a:ext cx="203946" cy="560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3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BA53-40D0-0A3E-0D9A-71C39F92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Markers (displacement trackers, optional)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4C63AF-03A7-631C-E417-184951F83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558" y="1319050"/>
            <a:ext cx="6914452" cy="49037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3A674-AF18-9997-DD0D-28F4343BE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D3B06-0B7B-5BCB-7E58-605C805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1B788-5AB2-7AD3-9C27-14BAAF83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11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E2D57-170D-A07D-3CA7-EA5241781DA2}"/>
              </a:ext>
            </a:extLst>
          </p:cNvPr>
          <p:cNvSpPr txBox="1"/>
          <p:nvPr/>
        </p:nvSpPr>
        <p:spPr>
          <a:xfrm>
            <a:off x="821151" y="1768732"/>
            <a:ext cx="47346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Although the entire 3D displacement field is available as a VTU file, we can also track this variable at </a:t>
            </a:r>
            <a:r>
              <a:rPr lang="en-US" sz="2400" dirty="0">
                <a:solidFill>
                  <a:schemeClr val="accent2"/>
                </a:solidFill>
              </a:rPr>
              <a:t>point locations </a:t>
            </a:r>
            <a:r>
              <a:rPr lang="en-US" sz="2400" dirty="0"/>
              <a:t>in the mesh.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Markers </a:t>
            </a:r>
            <a:r>
              <a:rPr lang="en-US" sz="2400" b="1" dirty="0">
                <a:solidFill>
                  <a:srgbClr val="FF0000"/>
                </a:solidFill>
              </a:rPr>
              <a:t>must correspond to</a:t>
            </a:r>
            <a:r>
              <a:rPr lang="en-US" sz="2400" dirty="0"/>
              <a:t> mesh vertices.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do not require this feature, </a:t>
            </a:r>
            <a:r>
              <a:rPr lang="en-US" sz="2400" dirty="0">
                <a:solidFill>
                  <a:schemeClr val="accent2"/>
                </a:solidFill>
              </a:rPr>
              <a:t>this file can be left empty</a:t>
            </a:r>
            <a:r>
              <a:rPr lang="en-US" sz="2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B2550-A76E-4AB6-D606-074660D97596}"/>
              </a:ext>
            </a:extLst>
          </p:cNvPr>
          <p:cNvSpPr txBox="1"/>
          <p:nvPr/>
        </p:nvSpPr>
        <p:spPr>
          <a:xfrm>
            <a:off x="6081010" y="4403599"/>
            <a:ext cx="1593505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Marker’s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B86E6-3B93-1C2B-E869-8253A1FFDF5C}"/>
              </a:ext>
            </a:extLst>
          </p:cNvPr>
          <p:cNvSpPr txBox="1"/>
          <p:nvPr/>
        </p:nvSpPr>
        <p:spPr>
          <a:xfrm>
            <a:off x="7990132" y="4403599"/>
            <a:ext cx="3396046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X, Y, and Z coordinates of the point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F6062-B8C0-B973-FE8E-E23C9EDB1B77}"/>
              </a:ext>
            </a:extLst>
          </p:cNvPr>
          <p:cNvCxnSpPr>
            <a:cxnSpLocks/>
          </p:cNvCxnSpPr>
          <p:nvPr/>
        </p:nvCxnSpPr>
        <p:spPr>
          <a:xfrm flipV="1">
            <a:off x="7250783" y="4101429"/>
            <a:ext cx="0" cy="30217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FFCCA-6C5F-32BB-8B7A-F62183CE78D2}"/>
              </a:ext>
            </a:extLst>
          </p:cNvPr>
          <p:cNvCxnSpPr>
            <a:cxnSpLocks/>
          </p:cNvCxnSpPr>
          <p:nvPr/>
        </p:nvCxnSpPr>
        <p:spPr>
          <a:xfrm flipV="1">
            <a:off x="8996430" y="4101429"/>
            <a:ext cx="0" cy="30217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811F7-B145-AD33-B053-B6753416717D}"/>
              </a:ext>
            </a:extLst>
          </p:cNvPr>
          <p:cNvCxnSpPr>
            <a:cxnSpLocks/>
          </p:cNvCxnSpPr>
          <p:nvPr/>
        </p:nvCxnSpPr>
        <p:spPr>
          <a:xfrm flipV="1">
            <a:off x="9659564" y="4101429"/>
            <a:ext cx="0" cy="30217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9F5B2B-E928-4C21-A319-EE2E57A7B719}"/>
              </a:ext>
            </a:extLst>
          </p:cNvPr>
          <p:cNvCxnSpPr>
            <a:cxnSpLocks/>
          </p:cNvCxnSpPr>
          <p:nvPr/>
        </p:nvCxnSpPr>
        <p:spPr>
          <a:xfrm flipV="1">
            <a:off x="10313233" y="4101429"/>
            <a:ext cx="0" cy="30217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3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D617-5773-E5C1-5B39-125856DF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42F46-5200-9CF7-4D47-C475C0A2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err="1"/>
              <a:t>CMake</a:t>
            </a:r>
            <a:r>
              <a:rPr lang="en-CA" noProof="0" dirty="0"/>
              <a:t> compiles a </a:t>
            </a:r>
            <a:r>
              <a:rPr lang="en-CA" noProof="0" dirty="0">
                <a:solidFill>
                  <a:schemeClr val="accent2"/>
                </a:solidFill>
              </a:rPr>
              <a:t>machine-dependent</a:t>
            </a:r>
            <a:r>
              <a:rPr lang="en-CA" noProof="0" dirty="0"/>
              <a:t> version of Flexodeal.</a:t>
            </a:r>
          </a:p>
          <a:p>
            <a:r>
              <a:rPr lang="en-CA" noProof="0" dirty="0"/>
              <a:t>Unless you modified the </a:t>
            </a:r>
            <a:r>
              <a:rPr lang="en-CA" noProof="0" dirty="0">
                <a:latin typeface="Consolas" panose="020B0609020204030204" pitchFamily="49" charset="0"/>
              </a:rPr>
              <a:t>flexodeal-lite.cc </a:t>
            </a:r>
            <a:r>
              <a:rPr lang="en-CA" noProof="0" dirty="0"/>
              <a:t>file directly, </a:t>
            </a:r>
            <a:r>
              <a:rPr lang="en-CA" noProof="0" dirty="0">
                <a:solidFill>
                  <a:schemeClr val="accent2"/>
                </a:solidFill>
              </a:rPr>
              <a:t>you do not need</a:t>
            </a:r>
            <a:r>
              <a:rPr lang="en-CA" noProof="0" dirty="0"/>
              <a:t> to call </a:t>
            </a:r>
            <a:r>
              <a:rPr lang="en-CA" noProof="0" dirty="0">
                <a:latin typeface="Consolas" panose="020B0609020204030204" pitchFamily="49" charset="0"/>
              </a:rPr>
              <a:t>make</a:t>
            </a:r>
            <a:r>
              <a:rPr lang="en-CA" noProof="0" dirty="0"/>
              <a:t> (or </a:t>
            </a:r>
            <a:r>
              <a:rPr lang="en-CA" noProof="0" dirty="0" err="1">
                <a:latin typeface="Consolas" panose="020B0609020204030204" pitchFamily="49" charset="0"/>
              </a:rPr>
              <a:t>cmake</a:t>
            </a:r>
            <a:r>
              <a:rPr lang="en-CA" noProof="0" dirty="0"/>
              <a:t>) every time you run </a:t>
            </a:r>
            <a:r>
              <a:rPr lang="en-CA" noProof="0" dirty="0">
                <a:latin typeface="Consolas" panose="020B0609020204030204" pitchFamily="49" charset="0"/>
              </a:rPr>
              <a:t>./</a:t>
            </a:r>
            <a:r>
              <a:rPr lang="en-CA" noProof="0" dirty="0" err="1">
                <a:latin typeface="Consolas" panose="020B0609020204030204" pitchFamily="49" charset="0"/>
              </a:rPr>
              <a:t>flexodeal</a:t>
            </a:r>
            <a:r>
              <a:rPr lang="en-CA" noProof="0" dirty="0">
                <a:latin typeface="Consolas" panose="020B0609020204030204" pitchFamily="49" charset="0"/>
              </a:rPr>
              <a:t>-lite</a:t>
            </a:r>
          </a:p>
          <a:p>
            <a:r>
              <a:rPr lang="en-CA" noProof="0" dirty="0"/>
              <a:t>The call to </a:t>
            </a:r>
            <a:r>
              <a:rPr lang="en-CA" noProof="0" dirty="0">
                <a:latin typeface="Consolas" panose="020B0609020204030204" pitchFamily="49" charset="0"/>
              </a:rPr>
              <a:t>./</a:t>
            </a:r>
            <a:r>
              <a:rPr lang="en-CA" noProof="0" dirty="0" err="1">
                <a:latin typeface="Consolas" panose="020B0609020204030204" pitchFamily="49" charset="0"/>
              </a:rPr>
              <a:t>flexodeal</a:t>
            </a:r>
            <a:r>
              <a:rPr lang="en-CA" noProof="0" dirty="0">
                <a:latin typeface="Consolas" panose="020B0609020204030204" pitchFamily="49" charset="0"/>
              </a:rPr>
              <a:t>-lite </a:t>
            </a:r>
            <a:r>
              <a:rPr lang="en-CA" noProof="0" dirty="0"/>
              <a:t>accepts the following </a:t>
            </a:r>
            <a:r>
              <a:rPr lang="en-CA" noProof="0" dirty="0">
                <a:solidFill>
                  <a:schemeClr val="accent2"/>
                </a:solidFill>
              </a:rPr>
              <a:t>command-line arguments: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A260-DADB-7133-4B90-B75640A5C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F8F52-3996-7865-B446-A2888CED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C4AC1-7EED-022B-646A-91E2C2A6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12</a:t>
            </a:fld>
            <a:endParaRPr lang="en-CA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7BD9F3-7200-2FFC-C151-D1D18F381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664784"/>
              </p:ext>
            </p:extLst>
          </p:nvPr>
        </p:nvGraphicFramePr>
        <p:xfrm>
          <a:off x="1711325" y="3429000"/>
          <a:ext cx="8769349" cy="2397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45699">
                  <a:extLst>
                    <a:ext uri="{9D8B030D-6E8A-4147-A177-3AD203B41FA5}">
                      <a16:colId xmlns:a16="http://schemas.microsoft.com/office/drawing/2014/main" val="2725100245"/>
                    </a:ext>
                  </a:extLst>
                </a:gridCol>
                <a:gridCol w="3949050">
                  <a:extLst>
                    <a:ext uri="{9D8B030D-6E8A-4147-A177-3AD203B41FA5}">
                      <a16:colId xmlns:a16="http://schemas.microsoft.com/office/drawing/2014/main" val="1585097567"/>
                    </a:ext>
                  </a:extLst>
                </a:gridCol>
                <a:gridCol w="2874600">
                  <a:extLst>
                    <a:ext uri="{9D8B030D-6E8A-4147-A177-3AD203B41FA5}">
                      <a16:colId xmlns:a16="http://schemas.microsoft.com/office/drawing/2014/main" val="1400730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noProof="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Default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690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</a:rPr>
                        <a:t>-PARAMETERS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 err="1">
                          <a:latin typeface="Consolas" panose="020B0609020204030204" pitchFamily="49" charset="0"/>
                        </a:rPr>
                        <a:t>parameters.prm</a:t>
                      </a:r>
                      <a:endParaRPr lang="en-CA" noProof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Parameter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68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</a:rPr>
                        <a:t>-BDY_STRAIN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</a:rPr>
                        <a:t>control_points_strain.dat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Boundary strain 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9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</a:rPr>
                        <a:t>-ACTIVATION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</a:rPr>
                        <a:t>control_points_activation.dat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Activation 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3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</a:rPr>
                        <a:t>-OUTPUT_DIR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Directory name based on current time and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Folder where the simulation results will be stored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958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15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96248-F5D5-EBCD-185B-376DC513A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533C1-682E-D3B7-7FB4-6EC023139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5A0B-1BCC-F4DA-73B8-5233D139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4023-7F55-B621-D1B4-A8D5A246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13</a:t>
            </a:fld>
            <a:endParaRPr lang="en-CA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E5AEB-99B4-72B6-6D8F-1256AEC55F0A}"/>
              </a:ext>
            </a:extLst>
          </p:cNvPr>
          <p:cNvSpPr txBox="1"/>
          <p:nvPr/>
        </p:nvSpPr>
        <p:spPr>
          <a:xfrm>
            <a:off x="2029572" y="3013501"/>
            <a:ext cx="813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noProof="0" dirty="0">
                <a:solidFill>
                  <a:schemeClr val="accent2"/>
                </a:solidFill>
                <a:latin typeface="+mj-lt"/>
              </a:rPr>
              <a:t>Output files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65752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E5BA-3899-5287-7CD8-4268C6EF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C0FB0-FE25-9A75-681E-57C9863B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16C2E-13D7-66F5-9DAB-6A708BEB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DFA88-3F8B-A85D-C3A2-90946C0D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14</a:t>
            </a:fld>
            <a:endParaRPr lang="en-CA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909448-D418-3C26-B4A2-9513D7176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849867"/>
              </p:ext>
            </p:extLst>
          </p:nvPr>
        </p:nvGraphicFramePr>
        <p:xfrm>
          <a:off x="990600" y="1272904"/>
          <a:ext cx="10223500" cy="4587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11750">
                  <a:extLst>
                    <a:ext uri="{9D8B030D-6E8A-4147-A177-3AD203B41FA5}">
                      <a16:colId xmlns:a16="http://schemas.microsoft.com/office/drawing/2014/main" val="1546159124"/>
                    </a:ext>
                  </a:extLst>
                </a:gridCol>
                <a:gridCol w="5111750">
                  <a:extLst>
                    <a:ext uri="{9D8B030D-6E8A-4147-A177-3AD203B41FA5}">
                      <a16:colId xmlns:a16="http://schemas.microsoft.com/office/drawing/2014/main" val="1102673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841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Time series of activation and muscle length.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activation_muscle_length-3d.csv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97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Time series of selected point displacements (markers).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displacements-3d.csv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78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Time series of energies (kinetic, internal, volumetric, isochoric, …).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energy_data-3d.csv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8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Time series of force at the moving end of muscle in the direction of the line of action 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force_data-3d.csv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35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Vectorial force at each boundary ID at each time step 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force_data-3d-000.csv </a:t>
                      </a:r>
                    </a:p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force_data-3d-001.csv</a:t>
                      </a:r>
                    </a:p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0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Time series of velocity averages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gearing_info-3d.csv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325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Time series of mean stretch and mean pennation angle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mean_stretch_pennation_data-3d.csv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404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11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99A23-23AD-6679-CA0A-B733CE31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F8F3-5DD9-7FED-48B4-BB6E219E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ParaView</a:t>
            </a:r>
            <a:r>
              <a:rPr lang="en-US" dirty="0"/>
              <a:t> files (3D fields)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595B3-A1F2-40A0-C5D2-6EFA58631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F5CAB-EBAF-A59D-D379-A43A0FF4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4DE41-A3B5-C8DA-1AF2-926A490E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15</a:t>
            </a:fld>
            <a:endParaRPr lang="en-CA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33D167-EDE5-9D4B-6568-7D23EB014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28218"/>
              </p:ext>
            </p:extLst>
          </p:nvPr>
        </p:nvGraphicFramePr>
        <p:xfrm>
          <a:off x="990600" y="1272904"/>
          <a:ext cx="1022350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11750">
                  <a:extLst>
                    <a:ext uri="{9D8B030D-6E8A-4147-A177-3AD203B41FA5}">
                      <a16:colId xmlns:a16="http://schemas.microsoft.com/office/drawing/2014/main" val="1546159124"/>
                    </a:ext>
                  </a:extLst>
                </a:gridCol>
                <a:gridCol w="5111750">
                  <a:extLst>
                    <a:ext uri="{9D8B030D-6E8A-4147-A177-3AD203B41FA5}">
                      <a16:colId xmlns:a16="http://schemas.microsoft.com/office/drawing/2014/main" val="1102673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841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Main model unknowns: muscle displacement, pressure, dilatation.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solution-3d-000.vtu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Consolas" panose="020B0609020204030204" pitchFamily="49" charset="0"/>
                        </a:rPr>
                        <a:t>solution-3d-001.vtu</a:t>
                      </a:r>
                    </a:p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97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Muscle 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velocity-3d-000.vtu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Consolas" panose="020B0609020204030204" pitchFamily="49" charset="0"/>
                        </a:rPr>
                        <a:t>velocity-3d-001.vtu</a:t>
                      </a:r>
                    </a:p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…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35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Fibre</a:t>
                      </a:r>
                      <a:r>
                        <a:rPr lang="en-US" sz="1800" dirty="0"/>
                        <a:t> stretch and </a:t>
                      </a:r>
                      <a:r>
                        <a:rPr lang="en-US" sz="1800" dirty="0" err="1"/>
                        <a:t>fibre</a:t>
                      </a:r>
                      <a:r>
                        <a:rPr lang="en-US" sz="1800" dirty="0"/>
                        <a:t> orientations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stretch-3d-000.csv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Consolas" panose="020B0609020204030204" pitchFamily="49" charset="0"/>
                        </a:rPr>
                        <a:t>stretch-3d-001.csv</a:t>
                      </a:r>
                    </a:p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0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Fibre</a:t>
                      </a:r>
                      <a:r>
                        <a:rPr lang="en-US" sz="1800" dirty="0"/>
                        <a:t> strain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strain-rate-3d-000.csv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Consolas" panose="020B0609020204030204" pitchFamily="49" charset="0"/>
                        </a:rPr>
                        <a:t>strain-rate-3d-001.csv</a:t>
                      </a:r>
                    </a:p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325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Kirchhoff stress tensor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stress-3d-000.vtu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Consolas" panose="020B0609020204030204" pitchFamily="49" charset="0"/>
                        </a:rPr>
                        <a:t>stress-3d-001.vtu</a:t>
                      </a:r>
                    </a:p>
                    <a:p>
                      <a:r>
                        <a:rPr lang="en-CA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404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23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6BE1-C1A8-9C75-8A6E-6969A829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Visualization in </a:t>
            </a:r>
            <a:r>
              <a:rPr lang="en-CA" dirty="0" err="1"/>
              <a:t>ParaView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4E744-0911-A8E4-CD85-2FF9D12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Task: Open and explore any of the VTU files.</a:t>
            </a:r>
          </a:p>
          <a:p>
            <a:r>
              <a:rPr lang="en-CA" dirty="0"/>
              <a:t>Suggested: Rescale data range over all timesteps.</a:t>
            </a:r>
          </a:p>
          <a:p>
            <a:r>
              <a:rPr lang="en-CA" dirty="0"/>
              <a:t>Discussion of visualization techniques and presentation.</a:t>
            </a: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283F-D368-F779-6C48-0924B3E4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6A14-77A1-1456-0661-195A8CD3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1D024-4B26-6BFF-F40D-8BB2FF84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294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D1BBD-CAD6-1667-A2EC-3996BB6B0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FDA76-1BC3-9050-69E8-CE887869B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FA677-747F-48F3-C8C9-7A5AEBA0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883A0-4165-7044-115D-4F7800D1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17</a:t>
            </a:fld>
            <a:endParaRPr lang="en-CA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04C22-8FC5-6F15-ED68-DA944E2D61F5}"/>
              </a:ext>
            </a:extLst>
          </p:cNvPr>
          <p:cNvSpPr txBox="1"/>
          <p:nvPr/>
        </p:nvSpPr>
        <p:spPr>
          <a:xfrm>
            <a:off x="2029572" y="3013501"/>
            <a:ext cx="813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>
                <a:solidFill>
                  <a:schemeClr val="accent2"/>
                </a:solidFill>
                <a:latin typeface="+mj-lt"/>
              </a:rPr>
              <a:t>Running simple examples</a:t>
            </a:r>
            <a:endParaRPr lang="en-CA" sz="4800" noProof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22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812D-D91B-62F3-B7D2-C3DF2F55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1: Isometric contraction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48D115-9A1D-3A08-54D7-47BF5E47FF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4140"/>
                <a:ext cx="10515600" cy="502298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CA" dirty="0"/>
                  <a:t>Run the experiment (write everything in one line):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We consider a 3 x 1 x 1 cm block of parallel-fibred muscle tissue (no pennation).</a:t>
                </a:r>
              </a:p>
              <a:p>
                <a:r>
                  <a:rPr lang="en-CA" dirty="0"/>
                  <a:t>Fully activate the block over a span of 1 s.</a:t>
                </a:r>
              </a:p>
              <a:p>
                <a:r>
                  <a:rPr lang="en-CA" dirty="0"/>
                  <a:t>This is a </a:t>
                </a:r>
                <a:r>
                  <a:rPr lang="en-CA" dirty="0">
                    <a:solidFill>
                      <a:schemeClr val="accent2"/>
                    </a:solidFill>
                  </a:rPr>
                  <a:t>quasi-static experiment</a:t>
                </a:r>
                <a:r>
                  <a:rPr lang="en-CA" dirty="0"/>
                  <a:t>. No velocity or fibre strain rate data is exported.</a:t>
                </a:r>
              </a:p>
              <a:p>
                <a:r>
                  <a:rPr lang="en-CA" dirty="0"/>
                  <a:t>This is also a </a:t>
                </a:r>
                <a:r>
                  <a:rPr lang="en-CA" dirty="0">
                    <a:solidFill>
                      <a:schemeClr val="accent2"/>
                    </a:solidFill>
                  </a:rPr>
                  <a:t>benchmark experiment</a:t>
                </a:r>
                <a:r>
                  <a:rPr lang="en-CA" dirty="0"/>
                  <a:t>. At any of the fixed ends, when the activation reaches 100%:</a:t>
                </a:r>
              </a:p>
              <a:p>
                <a:endParaRPr lang="en-CA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1" smtClean="0">
                          <a:latin typeface="Cambria Math" panose="02040503050406030204" pitchFamily="18" charset="0"/>
                        </a:rPr>
                        <m:t>Force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1" smtClean="0">
                          <a:latin typeface="Cambria Math" panose="02040503050406030204" pitchFamily="18" charset="0"/>
                        </a:rPr>
                        <m:t>CSA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= 200,000 </m:t>
                      </m:r>
                      <m:r>
                        <m:rPr>
                          <m:sty m:val="p"/>
                        </m:rPr>
                        <a:rPr lang="en-CA" b="0" i="1" smtClean="0"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20 </m:t>
                      </m:r>
                      <m:r>
                        <m:rPr>
                          <m:sty m:val="p"/>
                        </m:rP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sz="1000" dirty="0"/>
              </a:p>
              <a:p>
                <a:r>
                  <a:rPr lang="en-CA" dirty="0"/>
                  <a:t>Hence, we expect a force of ~20 N at any of the fixed ends.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48D115-9A1D-3A08-54D7-47BF5E47F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4140"/>
                <a:ext cx="10515600" cy="5022986"/>
              </a:xfrm>
              <a:blipFill>
                <a:blip r:embed="rId2"/>
                <a:stretch>
                  <a:fillRect l="-696" t="-1456" r="-1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9173D-E9C6-D970-491F-84EA59C3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0C7CB-1581-8B50-ADBA-26566DC9B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53CFE-B809-76E2-621D-6181945E8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18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1F6C2-C96A-27DD-D2E2-95458C02BA2F}"/>
              </a:ext>
            </a:extLst>
          </p:cNvPr>
          <p:cNvSpPr txBox="1"/>
          <p:nvPr/>
        </p:nvSpPr>
        <p:spPr>
          <a:xfrm>
            <a:off x="1193800" y="1587655"/>
            <a:ext cx="9601200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nsolas" panose="020B0609020204030204" pitchFamily="49" charset="0"/>
              </a:rPr>
              <a:t>./</a:t>
            </a:r>
            <a:r>
              <a:rPr lang="en-CA" sz="1600" dirty="0" err="1">
                <a:latin typeface="Consolas" panose="020B0609020204030204" pitchFamily="49" charset="0"/>
              </a:rPr>
              <a:t>flexodeal</a:t>
            </a:r>
            <a:r>
              <a:rPr lang="en-CA" sz="1600" dirty="0">
                <a:latin typeface="Consolas" panose="020B0609020204030204" pitchFamily="49" charset="0"/>
              </a:rPr>
              <a:t>-lite –PARAMETERS=examples/</a:t>
            </a:r>
            <a:r>
              <a:rPr lang="en-CA" sz="1600" dirty="0" err="1">
                <a:latin typeface="Consolas" panose="020B0609020204030204" pitchFamily="49" charset="0"/>
              </a:rPr>
              <a:t>IC_parameters.prm</a:t>
            </a:r>
            <a:r>
              <a:rPr lang="en-CA" sz="1600" dirty="0">
                <a:latin typeface="Consolas" panose="020B0609020204030204" pitchFamily="49" charset="0"/>
              </a:rPr>
              <a:t> </a:t>
            </a:r>
          </a:p>
          <a:p>
            <a:r>
              <a:rPr lang="en-CA" sz="1600" dirty="0">
                <a:latin typeface="Consolas" panose="020B0609020204030204" pitchFamily="49" charset="0"/>
              </a:rPr>
              <a:t>-BDY_STRAIN=examples/IC_strain.dat –ACTIVATION=examples/IC_activation.dat </a:t>
            </a:r>
          </a:p>
          <a:p>
            <a:r>
              <a:rPr lang="en-CA" sz="1600" dirty="0">
                <a:latin typeface="Consolas" panose="020B0609020204030204" pitchFamily="49" charset="0"/>
              </a:rPr>
              <a:t>–OUTPUT_DIR=</a:t>
            </a:r>
            <a:r>
              <a:rPr lang="en-CA" sz="1600" dirty="0" err="1">
                <a:latin typeface="Consolas" panose="020B0609020204030204" pitchFamily="49" charset="0"/>
              </a:rPr>
              <a:t>results_ic</a:t>
            </a:r>
            <a:endParaRPr lang="en-CA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1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68FB-4BB7-2507-19E1-D8A79A19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2: Ascending limb contraction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B4454-8560-9C68-943F-2BB48263D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625D7-6DF9-191A-2AD3-53D9F4F9C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F4866-03A3-023D-3E21-312D78E3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19</a:t>
            </a:fld>
            <a:endParaRPr lang="en-C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F7B1AA-B2C3-6FFD-FA09-74C5815B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140"/>
            <a:ext cx="10515600" cy="1234512"/>
          </a:xfrm>
        </p:spPr>
        <p:txBody>
          <a:bodyPr>
            <a:normAutofit/>
          </a:bodyPr>
          <a:lstStyle/>
          <a:p>
            <a:r>
              <a:rPr lang="en-CA" dirty="0"/>
              <a:t>Run the experiment (write everything in one line):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CF946-B407-CE48-CFED-6CA1CECEE28B}"/>
              </a:ext>
            </a:extLst>
          </p:cNvPr>
          <p:cNvSpPr txBox="1"/>
          <p:nvPr/>
        </p:nvSpPr>
        <p:spPr>
          <a:xfrm>
            <a:off x="1193800" y="1587655"/>
            <a:ext cx="7090229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nsolas" panose="020B0609020204030204" pitchFamily="49" charset="0"/>
              </a:rPr>
              <a:t>./</a:t>
            </a:r>
            <a:r>
              <a:rPr lang="en-CA" sz="1600" dirty="0" err="1">
                <a:latin typeface="Consolas" panose="020B0609020204030204" pitchFamily="49" charset="0"/>
              </a:rPr>
              <a:t>flexodeal</a:t>
            </a:r>
            <a:r>
              <a:rPr lang="en-CA" sz="1600" dirty="0">
                <a:latin typeface="Consolas" panose="020B0609020204030204" pitchFamily="49" charset="0"/>
              </a:rPr>
              <a:t>-lite -PARAMETERS=examples/</a:t>
            </a:r>
            <a:r>
              <a:rPr lang="en-CA" sz="1600" dirty="0" err="1">
                <a:latin typeface="Consolas" panose="020B0609020204030204" pitchFamily="49" charset="0"/>
              </a:rPr>
              <a:t>AL_parameters.prm</a:t>
            </a:r>
            <a:r>
              <a:rPr lang="en-CA" sz="1600" dirty="0">
                <a:latin typeface="Consolas" panose="020B0609020204030204" pitchFamily="49" charset="0"/>
              </a:rPr>
              <a:t> </a:t>
            </a:r>
          </a:p>
          <a:p>
            <a:r>
              <a:rPr lang="en-CA" sz="1600" dirty="0">
                <a:latin typeface="Consolas" panose="020B0609020204030204" pitchFamily="49" charset="0"/>
              </a:rPr>
              <a:t>-BDY_STRAIN=examples/</a:t>
            </a:r>
            <a:r>
              <a:rPr lang="en-CA" sz="1600" dirty="0" err="1">
                <a:latin typeface="Consolas" panose="020B0609020204030204" pitchFamily="49" charset="0"/>
              </a:rPr>
              <a:t>AL_strain.dat</a:t>
            </a:r>
            <a:r>
              <a:rPr lang="en-CA" sz="1600" dirty="0">
                <a:latin typeface="Consolas" panose="020B0609020204030204" pitchFamily="49" charset="0"/>
              </a:rPr>
              <a:t> </a:t>
            </a:r>
          </a:p>
          <a:p>
            <a:r>
              <a:rPr lang="en-CA" sz="1600" dirty="0">
                <a:latin typeface="Consolas" panose="020B0609020204030204" pitchFamily="49" charset="0"/>
              </a:rPr>
              <a:t>-ACTIVATION=examples/</a:t>
            </a:r>
            <a:r>
              <a:rPr lang="en-CA" sz="1600" dirty="0" err="1">
                <a:latin typeface="Consolas" panose="020B0609020204030204" pitchFamily="49" charset="0"/>
              </a:rPr>
              <a:t>AL_activation.dat</a:t>
            </a:r>
            <a:r>
              <a:rPr lang="en-CA" sz="1600" dirty="0">
                <a:latin typeface="Consolas" panose="020B0609020204030204" pitchFamily="49" charset="0"/>
              </a:rPr>
              <a:t> </a:t>
            </a:r>
          </a:p>
          <a:p>
            <a:r>
              <a:rPr lang="en-CA" sz="1600" dirty="0">
                <a:latin typeface="Consolas" panose="020B0609020204030204" pitchFamily="49" charset="0"/>
              </a:rPr>
              <a:t>-OUTPUT_DIR=</a:t>
            </a:r>
            <a:r>
              <a:rPr lang="en-CA" sz="1600" dirty="0" err="1">
                <a:latin typeface="Consolas" panose="020B0609020204030204" pitchFamily="49" charset="0"/>
              </a:rPr>
              <a:t>results_al</a:t>
            </a:r>
            <a:endParaRPr lang="en-CA" sz="16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scending limb contraction">
            <a:extLst>
              <a:ext uri="{FF2B5EF4-FFF2-40B4-BE49-F238E27FC236}">
                <a16:creationId xmlns:a16="http://schemas.microsoft.com/office/drawing/2014/main" id="{3A72B4D6-2879-81F9-CE6C-BCDF9A579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136"/>
          <a:stretch>
            <a:fillRect/>
          </a:stretch>
        </p:blipFill>
        <p:spPr>
          <a:xfrm>
            <a:off x="309937" y="4439349"/>
            <a:ext cx="5641127" cy="1773714"/>
          </a:xfrm>
          <a:prstGeom prst="rect">
            <a:avLst/>
          </a:prstGeom>
        </p:spPr>
      </p:pic>
      <p:pic>
        <p:nvPicPr>
          <p:cNvPr id="10" name="Picture 9" descr="Ascending limb contraction">
            <a:extLst>
              <a:ext uri="{FF2B5EF4-FFF2-40B4-BE49-F238E27FC236}">
                <a16:creationId xmlns:a16="http://schemas.microsoft.com/office/drawing/2014/main" id="{CFD818B7-3DFE-277B-11B8-3AA841C3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5915981" y="4365185"/>
            <a:ext cx="5966082" cy="1919522"/>
          </a:xfrm>
          <a:prstGeom prst="rect">
            <a:avLst/>
          </a:prstGeom>
        </p:spPr>
      </p:pic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1A02EB7B-3392-741F-CFBD-A573C448A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0"/>
          <a:stretch>
            <a:fillRect/>
          </a:stretch>
        </p:blipFill>
        <p:spPr>
          <a:xfrm>
            <a:off x="8404087" y="1348334"/>
            <a:ext cx="3477976" cy="252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7FCF10-2515-9390-9AB4-9827D83BFD06}"/>
              </a:ext>
            </a:extLst>
          </p:cNvPr>
          <p:cNvSpPr txBox="1"/>
          <p:nvPr/>
        </p:nvSpPr>
        <p:spPr>
          <a:xfrm>
            <a:off x="876458" y="2801953"/>
            <a:ext cx="744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We consider a 3 x 1 x 1 cm block of muscle-tissue, 30 deg. pennation. This is a </a:t>
            </a:r>
            <a:r>
              <a:rPr lang="en-CA" sz="2400" dirty="0">
                <a:solidFill>
                  <a:schemeClr val="accent2"/>
                </a:solidFill>
              </a:rPr>
              <a:t>dynamic experiment</a:t>
            </a:r>
            <a:r>
              <a:rPr lang="en-CA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Strain and activation profiles: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371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054BCC1-FB07-8F71-3D92-5F8FE03F11B0}"/>
              </a:ext>
            </a:extLst>
          </p:cNvPr>
          <p:cNvSpPr/>
          <p:nvPr/>
        </p:nvSpPr>
        <p:spPr>
          <a:xfrm>
            <a:off x="10668000" y="152400"/>
            <a:ext cx="1266825" cy="1031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097ECC8-5C63-EF0F-79BF-E9BB84C4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478" y="365126"/>
            <a:ext cx="5073734" cy="572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847D97-2DDA-38D7-DCCF-B77CC778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What is Flexodeal?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9B9A9-F9E0-8473-5376-80E8AD806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140"/>
            <a:ext cx="5413642" cy="51722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400" noProof="0" dirty="0"/>
              <a:t>It is a </a:t>
            </a:r>
            <a:r>
              <a:rPr lang="en-CA" sz="2400" noProof="0" dirty="0">
                <a:solidFill>
                  <a:schemeClr val="accent2"/>
                </a:solidFill>
              </a:rPr>
              <a:t>computational</a:t>
            </a:r>
            <a:r>
              <a:rPr lang="en-CA" sz="2400" noProof="0" dirty="0"/>
              <a:t> </a:t>
            </a:r>
            <a:r>
              <a:rPr lang="en-CA" sz="2400" noProof="0" dirty="0">
                <a:solidFill>
                  <a:schemeClr val="accent2"/>
                </a:solidFill>
              </a:rPr>
              <a:t>framework</a:t>
            </a:r>
            <a:r>
              <a:rPr lang="en-CA" sz="2400" noProof="0" dirty="0"/>
              <a:t> developed by the NML to simulate the </a:t>
            </a:r>
            <a:r>
              <a:rPr lang="en-CA" sz="2400" noProof="0" dirty="0">
                <a:solidFill>
                  <a:schemeClr val="accent2"/>
                </a:solidFill>
              </a:rPr>
              <a:t>dynamic</a:t>
            </a:r>
            <a:r>
              <a:rPr lang="en-CA" sz="2400" noProof="0" dirty="0"/>
              <a:t> deformation of </a:t>
            </a:r>
            <a:r>
              <a:rPr lang="en-CA" sz="2400" noProof="0" dirty="0">
                <a:solidFill>
                  <a:schemeClr val="accent2"/>
                </a:solidFill>
              </a:rPr>
              <a:t>active</a:t>
            </a:r>
            <a:r>
              <a:rPr lang="en-CA" sz="2400" noProof="0" dirty="0"/>
              <a:t> muscle tissue in </a:t>
            </a:r>
            <a:r>
              <a:rPr lang="en-CA" sz="2400" noProof="0" dirty="0">
                <a:solidFill>
                  <a:schemeClr val="accent2"/>
                </a:solidFill>
              </a:rPr>
              <a:t>3D</a:t>
            </a:r>
            <a:r>
              <a:rPr lang="en-CA" sz="2400" noProof="0" dirty="0"/>
              <a:t> based on commonly-accepted </a:t>
            </a:r>
            <a:r>
              <a:rPr lang="en-CA" sz="2400" noProof="0" dirty="0">
                <a:solidFill>
                  <a:schemeClr val="accent2"/>
                </a:solidFill>
              </a:rPr>
              <a:t>physiological principles</a:t>
            </a:r>
            <a:r>
              <a:rPr lang="en-CA" sz="2400" noProof="0" dirty="0"/>
              <a:t>.</a:t>
            </a:r>
          </a:p>
          <a:p>
            <a:pPr>
              <a:lnSpc>
                <a:spcPct val="100000"/>
              </a:lnSpc>
            </a:pPr>
            <a:r>
              <a:rPr lang="en-CA" noProof="0" dirty="0"/>
              <a:t>Written in C++, powered by </a:t>
            </a:r>
            <a:r>
              <a:rPr lang="en-CA" noProof="0" dirty="0" err="1">
                <a:solidFill>
                  <a:schemeClr val="accent2"/>
                </a:solidFill>
              </a:rPr>
              <a:t>deal.II</a:t>
            </a:r>
            <a:r>
              <a:rPr lang="en-CA" noProof="0" dirty="0"/>
              <a:t>.</a:t>
            </a:r>
          </a:p>
          <a:p>
            <a:pPr>
              <a:lnSpc>
                <a:spcPct val="100000"/>
              </a:lnSpc>
            </a:pPr>
            <a:r>
              <a:rPr lang="en-CA" noProof="0" dirty="0"/>
              <a:t>Discretization based on</a:t>
            </a:r>
            <a:r>
              <a:rPr lang="en-CA" noProof="0" dirty="0">
                <a:solidFill>
                  <a:schemeClr val="accent2"/>
                </a:solidFill>
              </a:rPr>
              <a:t> finite elements</a:t>
            </a:r>
            <a:r>
              <a:rPr lang="en-CA" noProof="0" dirty="0"/>
              <a:t>.</a:t>
            </a:r>
          </a:p>
          <a:p>
            <a:pPr>
              <a:lnSpc>
                <a:spcPct val="100000"/>
              </a:lnSpc>
            </a:pPr>
            <a:r>
              <a:rPr lang="en-CA" noProof="0" dirty="0"/>
              <a:t>Geometries are meshed using </a:t>
            </a:r>
            <a:r>
              <a:rPr lang="en-CA" noProof="0" dirty="0">
                <a:solidFill>
                  <a:schemeClr val="accent2"/>
                </a:solidFill>
              </a:rPr>
              <a:t>hexahedral</a:t>
            </a:r>
            <a:r>
              <a:rPr lang="en-CA" noProof="0" dirty="0"/>
              <a:t> elements (voxels).</a:t>
            </a:r>
            <a:endParaRPr lang="en-CA" sz="2400" noProof="0" dirty="0"/>
          </a:p>
          <a:p>
            <a:pPr>
              <a:lnSpc>
                <a:spcPct val="100000"/>
              </a:lnSpc>
            </a:pPr>
            <a:endParaRPr lang="en-CA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9C0D-8FAA-7536-BEC4-11FEE5EC6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DDEFA-E7CE-6B1E-03C1-663DF566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F957F-F441-06A3-F460-97494695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2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227855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263FE-8F16-7481-01CF-85A4C240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25ED-044C-5431-DC8D-B9525375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Try it yourself!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FAA7A-6E03-2F3D-E36B-3A52391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A77D-BBB9-4B08-40A2-42E36BA6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C47AA-57B7-DBA8-BE24-9AA66C58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20</a:t>
            </a:fld>
            <a:endParaRPr lang="en-C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63BAA6-A1D0-67A2-B2F5-D57C03AD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127"/>
            <a:ext cx="7315200" cy="3779746"/>
          </a:xfrm>
        </p:spPr>
        <p:txBody>
          <a:bodyPr>
            <a:normAutofit/>
          </a:bodyPr>
          <a:lstStyle/>
          <a:p>
            <a:r>
              <a:rPr lang="en-CA" dirty="0"/>
              <a:t>Set up a contraction on the </a:t>
            </a:r>
            <a:r>
              <a:rPr lang="en-CA" dirty="0">
                <a:solidFill>
                  <a:schemeClr val="accent2"/>
                </a:solidFill>
              </a:rPr>
              <a:t>descending limb </a:t>
            </a:r>
            <a:r>
              <a:rPr lang="en-CA" dirty="0"/>
              <a:t>of the force-length curve as follows: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Lengthen the muscle block to 1.1 times its initial length (or +10% strain) over 2 seconds.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Then, perform an isometric contraction over 1 second, activating the muscle to 50%.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Shorten the muscle back to its initial length over 2 seconds.</a:t>
            </a:r>
          </a:p>
          <a:p>
            <a:r>
              <a:rPr lang="en-CA" dirty="0"/>
              <a:t>You can assume the same geometry and muscle architecture as for the ascending limb contraction.</a:t>
            </a:r>
          </a:p>
          <a:p>
            <a:pPr marL="914400" lvl="1" indent="-457200">
              <a:buFont typeface="+mj-lt"/>
              <a:buAutoNum type="arabicPeriod"/>
            </a:pPr>
            <a:endParaRPr lang="en-CA" dirty="0"/>
          </a:p>
          <a:p>
            <a:endParaRPr lang="en-CA" dirty="0"/>
          </a:p>
        </p:txBody>
      </p: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415B21F6-1E23-6000-DFD0-953E2AAFB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0"/>
          <a:stretch>
            <a:fillRect/>
          </a:stretch>
        </p:blipFill>
        <p:spPr>
          <a:xfrm>
            <a:off x="8243212" y="2167031"/>
            <a:ext cx="3477976" cy="252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01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6BFA-7F98-6D40-264D-B77C1D6F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6EC65-A72F-1888-622B-464B5A44E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Finite element simulation using </a:t>
            </a:r>
            <a:r>
              <a:rPr lang="en-CA" dirty="0" err="1"/>
              <a:t>deal.II</a:t>
            </a:r>
            <a:r>
              <a:rPr lang="en-CA" dirty="0"/>
              <a:t>: </a:t>
            </a:r>
            <a:r>
              <a:rPr lang="en-CA" dirty="0">
                <a:hlinkClick r:id="rId2"/>
              </a:rPr>
              <a:t>https://www.dealii.org/current/doxygen/deal.II/Tutorial.html</a:t>
            </a:r>
            <a:endParaRPr lang="en-CA" dirty="0"/>
          </a:p>
          <a:p>
            <a:r>
              <a:rPr lang="en-CA" dirty="0"/>
              <a:t>Mathematical details of Flexodeal:</a:t>
            </a:r>
          </a:p>
          <a:p>
            <a:pPr lvl="1"/>
            <a:r>
              <a:rPr lang="en-CA" dirty="0"/>
              <a:t>Almonacid, J. A., Domínguez-Rivera, S. A., Konno, R. N., Nigam, N., Ross, S. A., Tam, C., &amp; Wakeling, J. M. (2024). A three-dimensional model of skeletal muscle tissues. </a:t>
            </a:r>
            <a:r>
              <a:rPr lang="en-CA" i="1" dirty="0"/>
              <a:t>SIAM journal on applied mathematics</a:t>
            </a:r>
            <a:r>
              <a:rPr lang="en-CA" dirty="0"/>
              <a:t>, </a:t>
            </a:r>
            <a:r>
              <a:rPr lang="en-CA" i="1" dirty="0"/>
              <a:t>84</a:t>
            </a:r>
            <a:r>
              <a:rPr lang="en-CA" dirty="0"/>
              <a:t>(3), S538-S566.</a:t>
            </a:r>
          </a:p>
          <a:p>
            <a:pPr lvl="1"/>
            <a:r>
              <a:rPr lang="en-CA" dirty="0"/>
              <a:t>Almonacid Paredes, J. A. (2025). On the nonlinear elastodynamics of skeletal muscle (Chapters 5 and 6). PhD Thesis, Simon Fraser University (available at </a:t>
            </a:r>
            <a:r>
              <a:rPr lang="en-CA" dirty="0">
                <a:hlinkClick r:id="rId3"/>
              </a:rPr>
              <a:t>www.sfu.ca/~javiera</a:t>
            </a:r>
            <a:r>
              <a:rPr lang="en-CA" dirty="0"/>
              <a:t>).</a:t>
            </a:r>
          </a:p>
          <a:p>
            <a:r>
              <a:rPr lang="en-CA" dirty="0" err="1"/>
              <a:t>ParaView</a:t>
            </a:r>
            <a:r>
              <a:rPr lang="en-CA" dirty="0"/>
              <a:t> documentation: </a:t>
            </a:r>
            <a:r>
              <a:rPr lang="en-CA" dirty="0">
                <a:hlinkClick r:id="rId4"/>
              </a:rPr>
              <a:t>https://docs.paraview.org/en/v5.13.1/UsersGuide/introduction.html</a:t>
            </a:r>
            <a:r>
              <a:rPr lang="en-CA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92018-95C3-0DD1-92F7-06B9137B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8A8F-5A08-38F7-EEB6-E65B3AC4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025CE-9145-44C9-31B3-143B5138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21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68993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41CB49E-EC73-1F5C-830B-A2C31C3B48AB}"/>
              </a:ext>
            </a:extLst>
          </p:cNvPr>
          <p:cNvSpPr/>
          <p:nvPr/>
        </p:nvSpPr>
        <p:spPr>
          <a:xfrm>
            <a:off x="0" y="2570657"/>
            <a:ext cx="12192000" cy="42873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5899A-7A55-EB7A-7E35-93FC01E11D34}"/>
              </a:ext>
            </a:extLst>
          </p:cNvPr>
          <p:cNvSpPr txBox="1"/>
          <p:nvPr/>
        </p:nvSpPr>
        <p:spPr>
          <a:xfrm>
            <a:off x="1273822" y="603593"/>
            <a:ext cx="7140836" cy="683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  <a:latin typeface="+mj-lt"/>
              </a:rPr>
              <a:t>www.github.com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/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sfu-nml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7C034-ED73-FB61-DCA8-EDFE26D8EE1E}"/>
              </a:ext>
            </a:extLst>
          </p:cNvPr>
          <p:cNvSpPr txBox="1"/>
          <p:nvPr/>
        </p:nvSpPr>
        <p:spPr>
          <a:xfrm>
            <a:off x="627372" y="2737497"/>
            <a:ext cx="7140836" cy="767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Flexodeal contributors</a:t>
            </a:r>
          </a:p>
        </p:txBody>
      </p:sp>
      <p:pic>
        <p:nvPicPr>
          <p:cNvPr id="10" name="Picture 9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4F5B5FB3-8061-E39E-6281-5C230202A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3" b="20737"/>
          <a:stretch/>
        </p:blipFill>
        <p:spPr>
          <a:xfrm>
            <a:off x="6607875" y="5546318"/>
            <a:ext cx="916744" cy="920961"/>
          </a:xfrm>
          <a:prstGeom prst="rect">
            <a:avLst/>
          </a:prstGeom>
        </p:spPr>
      </p:pic>
      <p:pic>
        <p:nvPicPr>
          <p:cNvPr id="11" name="Picture 10" descr="A person with short hair wearing a red dress&#10;&#10;Description automatically generated">
            <a:extLst>
              <a:ext uri="{FF2B5EF4-FFF2-40B4-BE49-F238E27FC236}">
                <a16:creationId xmlns:a16="http://schemas.microsoft.com/office/drawing/2014/main" id="{371FC539-B2E9-BF4D-2AFD-4D9CB8564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08" y="5535433"/>
            <a:ext cx="911884" cy="920960"/>
          </a:xfrm>
          <a:prstGeom prst="rect">
            <a:avLst/>
          </a:prstGeom>
        </p:spPr>
      </p:pic>
      <p:pic>
        <p:nvPicPr>
          <p:cNvPr id="12" name="Picture 11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C862F6-C992-71A6-B57B-E44E848CF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" y="5550856"/>
            <a:ext cx="911884" cy="911884"/>
          </a:xfrm>
          <a:prstGeom prst="rect">
            <a:avLst/>
          </a:prstGeom>
        </p:spPr>
      </p:pic>
      <p:pic>
        <p:nvPicPr>
          <p:cNvPr id="13" name="Picture 1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FF359844-1C08-43E3-1922-A7DEB121B1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2" t="19689" r="12223" b="7769"/>
          <a:stretch/>
        </p:blipFill>
        <p:spPr>
          <a:xfrm>
            <a:off x="9391117" y="4634435"/>
            <a:ext cx="910275" cy="911884"/>
          </a:xfrm>
          <a:prstGeom prst="rect">
            <a:avLst/>
          </a:prstGeom>
        </p:spPr>
      </p:pic>
      <p:pic>
        <p:nvPicPr>
          <p:cNvPr id="14" name="Picture 13" descr="A person with long hair and a beard wearing sunglasses&#10;&#10;Description automatically generated">
            <a:extLst>
              <a:ext uri="{FF2B5EF4-FFF2-40B4-BE49-F238E27FC236}">
                <a16:creationId xmlns:a16="http://schemas.microsoft.com/office/drawing/2014/main" id="{AE9DB46C-ACF7-A736-8350-563AB2995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17766" r="4248" b="13606"/>
          <a:stretch/>
        </p:blipFill>
        <p:spPr>
          <a:xfrm>
            <a:off x="9391117" y="3724160"/>
            <a:ext cx="908076" cy="910275"/>
          </a:xfrm>
          <a:prstGeom prst="rect">
            <a:avLst/>
          </a:prstGeom>
        </p:spPr>
      </p:pic>
      <p:pic>
        <p:nvPicPr>
          <p:cNvPr id="15" name="Picture 14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3DC49142-EE6F-C313-F34C-317D952682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" t="9140" r="577" b="20860"/>
          <a:stretch/>
        </p:blipFill>
        <p:spPr>
          <a:xfrm>
            <a:off x="664506" y="4643674"/>
            <a:ext cx="916745" cy="910275"/>
          </a:xfrm>
          <a:prstGeom prst="rect">
            <a:avLst/>
          </a:prstGeom>
        </p:spPr>
      </p:pic>
      <p:pic>
        <p:nvPicPr>
          <p:cNvPr id="16" name="Picture 15" descr="A person with a beard&#10;&#10;Description automatically generated">
            <a:extLst>
              <a:ext uri="{FF2B5EF4-FFF2-40B4-BE49-F238E27FC236}">
                <a16:creationId xmlns:a16="http://schemas.microsoft.com/office/drawing/2014/main" id="{B300AAA1-B552-1F5D-2077-E38F2FC81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82" y="4635239"/>
            <a:ext cx="910275" cy="910275"/>
          </a:xfrm>
          <a:prstGeom prst="rect">
            <a:avLst/>
          </a:prstGeom>
        </p:spPr>
      </p:pic>
      <p:pic>
        <p:nvPicPr>
          <p:cNvPr id="17" name="Picture 16" descr="A person smiling at camera&#10;&#10;Description automatically generated">
            <a:extLst>
              <a:ext uri="{FF2B5EF4-FFF2-40B4-BE49-F238E27FC236}">
                <a16:creationId xmlns:a16="http://schemas.microsoft.com/office/drawing/2014/main" id="{8428DEAF-A521-3510-6E51-3A1AB88B75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76" y="4642064"/>
            <a:ext cx="916743" cy="911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2B79B4-4F1E-BFFD-6AB1-561817C079DB}"/>
              </a:ext>
            </a:extLst>
          </p:cNvPr>
          <p:cNvSpPr txBox="1"/>
          <p:nvPr/>
        </p:nvSpPr>
        <p:spPr>
          <a:xfrm>
            <a:off x="10289503" y="4025409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Ryan N. Konno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9131E-FBE0-79D4-5EE5-6C8A446F0CE5}"/>
              </a:ext>
            </a:extLst>
          </p:cNvPr>
          <p:cNvSpPr txBox="1"/>
          <p:nvPr/>
        </p:nvSpPr>
        <p:spPr>
          <a:xfrm>
            <a:off x="1583059" y="4958701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Cassidy Tam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E6164-8C84-A1BE-AC76-074EE93C818C}"/>
              </a:ext>
            </a:extLst>
          </p:cNvPr>
          <p:cNvSpPr txBox="1"/>
          <p:nvPr/>
        </p:nvSpPr>
        <p:spPr>
          <a:xfrm>
            <a:off x="7510762" y="4949901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Stephanie A. Ross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E785B-1ECF-1875-A7C4-8B1D8DE7951D}"/>
              </a:ext>
            </a:extLst>
          </p:cNvPr>
          <p:cNvSpPr txBox="1"/>
          <p:nvPr/>
        </p:nvSpPr>
        <p:spPr>
          <a:xfrm>
            <a:off x="10299193" y="4859338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David S. Ryan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7B8142-97E5-6E75-FFC6-BED61344ADCF}"/>
              </a:ext>
            </a:extLst>
          </p:cNvPr>
          <p:cNvSpPr txBox="1"/>
          <p:nvPr/>
        </p:nvSpPr>
        <p:spPr>
          <a:xfrm>
            <a:off x="1583059" y="5909193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Hadi Rahemi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BB71B5-9609-ECDB-3294-F650AFF3EBFA}"/>
              </a:ext>
            </a:extLst>
          </p:cNvPr>
          <p:cNvSpPr txBox="1"/>
          <p:nvPr/>
        </p:nvSpPr>
        <p:spPr>
          <a:xfrm>
            <a:off x="4320712" y="587683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Nilima Nigam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2CFB9D-6B17-9D1C-481F-27C99D30F927}"/>
              </a:ext>
            </a:extLst>
          </p:cNvPr>
          <p:cNvSpPr txBox="1"/>
          <p:nvPr/>
        </p:nvSpPr>
        <p:spPr>
          <a:xfrm>
            <a:off x="7510762" y="5876837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James M. Wakeling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5" name="Picture 24" descr="A person sitting at a table&#10;&#10;Description automatically generated">
            <a:extLst>
              <a:ext uri="{FF2B5EF4-FFF2-40B4-BE49-F238E27FC236}">
                <a16:creationId xmlns:a16="http://schemas.microsoft.com/office/drawing/2014/main" id="{D80CD59D-B4B9-6B28-681C-B3CC36B0F4D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07" y="3729883"/>
            <a:ext cx="912182" cy="912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209E17-2EDC-3514-7EC2-B739A724E154}"/>
              </a:ext>
            </a:extLst>
          </p:cNvPr>
          <p:cNvSpPr txBox="1"/>
          <p:nvPr/>
        </p:nvSpPr>
        <p:spPr>
          <a:xfrm>
            <a:off x="1574782" y="4040797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Javier Almonacid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Picture 27" descr="A person in a suit&#10;&#10;AI-generated content may be incorrect.">
            <a:extLst>
              <a:ext uri="{FF2B5EF4-FFF2-40B4-BE49-F238E27FC236}">
                <a16:creationId xmlns:a16="http://schemas.microsoft.com/office/drawing/2014/main" id="{C186A60C-C479-5457-7958-376B7B2C87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81" y="3729882"/>
            <a:ext cx="912182" cy="9121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AB6CD0-5AA2-E420-3E4D-2A968F4EC3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5768" y="3732671"/>
            <a:ext cx="920960" cy="9209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8562C7-C5BD-8A17-4122-C2776C33A252}"/>
              </a:ext>
            </a:extLst>
          </p:cNvPr>
          <p:cNvSpPr txBox="1"/>
          <p:nvPr/>
        </p:nvSpPr>
        <p:spPr>
          <a:xfrm>
            <a:off x="4279263" y="4047473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Harshil Pathak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84735C-1EE9-CB21-C7C5-82473DCDF21F}"/>
              </a:ext>
            </a:extLst>
          </p:cNvPr>
          <p:cNvSpPr txBox="1"/>
          <p:nvPr/>
        </p:nvSpPr>
        <p:spPr>
          <a:xfrm>
            <a:off x="7524619" y="4047473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Kshitij Patil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22F69-3B70-B643-D35B-1FE0BD8B91A7}"/>
              </a:ext>
            </a:extLst>
          </p:cNvPr>
          <p:cNvSpPr txBox="1"/>
          <p:nvPr/>
        </p:nvSpPr>
        <p:spPr>
          <a:xfrm>
            <a:off x="4337725" y="4955155"/>
            <a:ext cx="199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Sebastian Dominguez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CD08785-1AA0-DD58-11F5-32CEC8F873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825" y="736513"/>
            <a:ext cx="501339" cy="5013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4CEE79-0A9B-A616-A393-B68FA3AB4193}"/>
              </a:ext>
            </a:extLst>
          </p:cNvPr>
          <p:cNvSpPr txBox="1"/>
          <p:nvPr/>
        </p:nvSpPr>
        <p:spPr>
          <a:xfrm>
            <a:off x="1273822" y="1399776"/>
            <a:ext cx="6618322" cy="683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  <a:latin typeface="+mj-lt"/>
              </a:rPr>
              <a:t>www.linkedin.com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/company/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sfu-nml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460DFF7-8497-28F4-A23C-23BBBDE620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825" y="1469343"/>
            <a:ext cx="501340" cy="5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7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478B-D185-9EB8-61A1-8EE85B08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Running Flexodeal Lite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05F97-9B00-8FF0-6AD1-EAE92039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C0764-BFD3-F4CF-BA68-F958DDA9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B0907-37DE-B001-0228-F9E2199D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23</a:t>
            </a:fld>
            <a:endParaRPr lang="en-CA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65B62-74C6-B166-51F0-60483B0A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91" y="871137"/>
            <a:ext cx="9780818" cy="5850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5F462-209E-4E48-B0D0-838497210025}"/>
              </a:ext>
            </a:extLst>
          </p:cNvPr>
          <p:cNvSpPr txBox="1"/>
          <p:nvPr/>
        </p:nvSpPr>
        <p:spPr>
          <a:xfrm>
            <a:off x="5577016" y="1865870"/>
            <a:ext cx="42385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Information about your </a:t>
            </a:r>
            <a:r>
              <a:rPr lang="en-CA" b="1" noProof="0" dirty="0"/>
              <a:t>geometry</a:t>
            </a:r>
            <a:r>
              <a:rPr lang="en-CA" noProof="0" dirty="0"/>
              <a:t> (computational domain).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64BB5A-2CBF-50DD-2B55-5B35ECA58DC2}"/>
              </a:ext>
            </a:extLst>
          </p:cNvPr>
          <p:cNvSpPr txBox="1"/>
          <p:nvPr/>
        </p:nvSpPr>
        <p:spPr>
          <a:xfrm>
            <a:off x="5577016" y="2695046"/>
            <a:ext cx="42385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Information about your </a:t>
            </a:r>
            <a:r>
              <a:rPr lang="en-CA" b="1" noProof="0" dirty="0"/>
              <a:t>mesh</a:t>
            </a:r>
            <a:r>
              <a:rPr lang="en-CA" noProof="0" dirty="0"/>
              <a:t> (computational domain).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FC2C1-ABAF-F9F2-0E80-7322C4FF622D}"/>
              </a:ext>
            </a:extLst>
          </p:cNvPr>
          <p:cNvSpPr txBox="1"/>
          <p:nvPr/>
        </p:nvSpPr>
        <p:spPr>
          <a:xfrm>
            <a:off x="5577016" y="3516624"/>
            <a:ext cx="42385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Markers are used to track displacements at </a:t>
            </a:r>
            <a:r>
              <a:rPr lang="en-CA" b="1" noProof="0" dirty="0"/>
              <a:t>selected</a:t>
            </a:r>
            <a:r>
              <a:rPr lang="en-CA" noProof="0" dirty="0"/>
              <a:t> points.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35014-CF99-BEAD-BCA5-4271DCA2E775}"/>
              </a:ext>
            </a:extLst>
          </p:cNvPr>
          <p:cNvSpPr txBox="1"/>
          <p:nvPr/>
        </p:nvSpPr>
        <p:spPr>
          <a:xfrm>
            <a:off x="5577016" y="4843623"/>
            <a:ext cx="42385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Information about the numerical solver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41A84-F84D-00FA-6B7B-7472074B77D6}"/>
              </a:ext>
            </a:extLst>
          </p:cNvPr>
          <p:cNvSpPr txBox="1"/>
          <p:nvPr/>
        </p:nvSpPr>
        <p:spPr>
          <a:xfrm>
            <a:off x="5577016" y="5395800"/>
            <a:ext cx="42385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Whether your contraction is </a:t>
            </a:r>
            <a:r>
              <a:rPr lang="en-CA" b="1" noProof="0" dirty="0"/>
              <a:t>dynamic</a:t>
            </a:r>
            <a:r>
              <a:rPr lang="en-CA" noProof="0" dirty="0"/>
              <a:t> or </a:t>
            </a:r>
            <a:r>
              <a:rPr lang="en-CA" b="1" noProof="0" dirty="0"/>
              <a:t>quasi-static</a:t>
            </a:r>
            <a:endParaRPr lang="en-CA" noProof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B8C0E-F3DD-E558-C4EA-EBD7255A0AAB}"/>
              </a:ext>
            </a:extLst>
          </p:cNvPr>
          <p:cNvCxnSpPr/>
          <p:nvPr/>
        </p:nvCxnSpPr>
        <p:spPr>
          <a:xfrm flipH="1">
            <a:off x="3896702" y="2189035"/>
            <a:ext cx="1680314" cy="323166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7F619D-C93E-524B-1E74-C2C1240AED23}"/>
              </a:ext>
            </a:extLst>
          </p:cNvPr>
          <p:cNvCxnSpPr>
            <a:cxnSpLocks/>
          </p:cNvCxnSpPr>
          <p:nvPr/>
        </p:nvCxnSpPr>
        <p:spPr>
          <a:xfrm flipH="1">
            <a:off x="4166491" y="3010613"/>
            <a:ext cx="1410525" cy="7598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7740B1-4266-4303-6D08-92EBDC864433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424120" y="3839790"/>
            <a:ext cx="1152896" cy="7598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A6549F-9A1D-3DCA-1EFC-1DF067357A57}"/>
              </a:ext>
            </a:extLst>
          </p:cNvPr>
          <p:cNvCxnSpPr>
            <a:cxnSpLocks/>
          </p:cNvCxnSpPr>
          <p:nvPr/>
        </p:nvCxnSpPr>
        <p:spPr>
          <a:xfrm flipH="1">
            <a:off x="4003205" y="5028289"/>
            <a:ext cx="1573811" cy="183317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1BA470-0B48-EE92-18D0-A546816CAA72}"/>
              </a:ext>
            </a:extLst>
          </p:cNvPr>
          <p:cNvCxnSpPr>
            <a:cxnSpLocks/>
          </p:cNvCxnSpPr>
          <p:nvPr/>
        </p:nvCxnSpPr>
        <p:spPr>
          <a:xfrm flipH="1" flipV="1">
            <a:off x="3709291" y="5614988"/>
            <a:ext cx="1867725" cy="157593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51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C7AD-F77D-4C4A-DB1B-A0A34DA1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Monitoring energies and forces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F24F-9CE2-643E-EACE-63F26538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474AB-02E4-6C12-9362-BC016137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4AAA-2AA4-9F1C-CDD3-4B92CC12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24</a:t>
            </a:fld>
            <a:endParaRPr lang="en-CA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BFDFDA-5385-22A5-DE9D-495A0847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0" y="883860"/>
            <a:ext cx="9377363" cy="5609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C310A2-96D9-63F3-2330-51BCB4E4FBAF}"/>
              </a:ext>
            </a:extLst>
          </p:cNvPr>
          <p:cNvSpPr txBox="1"/>
          <p:nvPr/>
        </p:nvSpPr>
        <p:spPr>
          <a:xfrm>
            <a:off x="4734053" y="3748645"/>
            <a:ext cx="455282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Energies of the system at the current time step.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1C1CBE-95E6-6954-343F-1FF0F5EDA172}"/>
              </a:ext>
            </a:extLst>
          </p:cNvPr>
          <p:cNvCxnSpPr>
            <a:cxnSpLocks/>
          </p:cNvCxnSpPr>
          <p:nvPr/>
        </p:nvCxnSpPr>
        <p:spPr>
          <a:xfrm flipH="1">
            <a:off x="3224212" y="4071810"/>
            <a:ext cx="1509841" cy="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7908D9-7700-8745-9BDE-BDAB91FB3488}"/>
              </a:ext>
            </a:extLst>
          </p:cNvPr>
          <p:cNvSpPr txBox="1"/>
          <p:nvPr/>
        </p:nvSpPr>
        <p:spPr>
          <a:xfrm>
            <a:off x="6557962" y="5029478"/>
            <a:ext cx="298608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Force (vector magnitude) at each boundary ID at the current time step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44B56A-1073-55B3-8BAC-3EC2C71396A5}"/>
              </a:ext>
            </a:extLst>
          </p:cNvPr>
          <p:cNvCxnSpPr>
            <a:cxnSpLocks/>
          </p:cNvCxnSpPr>
          <p:nvPr/>
        </p:nvCxnSpPr>
        <p:spPr>
          <a:xfrm flipH="1">
            <a:off x="5829171" y="5424360"/>
            <a:ext cx="728791" cy="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6F049E-7B6B-B51E-3B35-EDE204ABF4C5}"/>
              </a:ext>
            </a:extLst>
          </p:cNvPr>
          <p:cNvSpPr txBox="1"/>
          <p:nvPr/>
        </p:nvSpPr>
        <p:spPr>
          <a:xfrm>
            <a:off x="9982200" y="3031581"/>
            <a:ext cx="1671638" cy="14773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noProof="0" dirty="0"/>
              <a:t>Energies and forces are also available as CSV outputs!</a:t>
            </a:r>
          </a:p>
        </p:txBody>
      </p:sp>
    </p:spTree>
    <p:extLst>
      <p:ext uri="{BB962C8B-B14F-4D97-AF65-F5344CB8AC3E}">
        <p14:creationId xmlns:p14="http://schemas.microsoft.com/office/powerpoint/2010/main" val="2948680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CB41-9255-1297-0F1F-134DAC29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Monitoring residuals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815CD-6685-7823-A909-FEBAAEC0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68C23-3C2E-B2FE-1CD5-632CACF2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EE175-13FB-2C71-F3D1-719B9CD4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25</a:t>
            </a:fld>
            <a:endParaRPr lang="en-CA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3B1B2-CEE8-DB17-19C0-A45AAB6D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9" y="928689"/>
            <a:ext cx="9350191" cy="5592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38317-FF70-E804-71B2-CC5C5FE9C18A}"/>
              </a:ext>
            </a:extLst>
          </p:cNvPr>
          <p:cNvSpPr txBox="1"/>
          <p:nvPr/>
        </p:nvSpPr>
        <p:spPr>
          <a:xfrm>
            <a:off x="4656265" y="3401866"/>
            <a:ext cx="4552822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Convergence is achieved when: </a:t>
            </a:r>
          </a:p>
          <a:p>
            <a:pPr algn="ctr"/>
            <a:endParaRPr lang="en-CA" b="1" noProof="0" dirty="0"/>
          </a:p>
          <a:p>
            <a:pPr algn="ctr"/>
            <a:r>
              <a:rPr lang="en-CA" noProof="0" dirty="0"/>
              <a:t>RES_U &lt;= Tolerance force</a:t>
            </a:r>
          </a:p>
          <a:p>
            <a:pPr algn="ctr"/>
            <a:r>
              <a:rPr lang="en-CA" b="1" noProof="0" dirty="0"/>
              <a:t>and</a:t>
            </a:r>
          </a:p>
          <a:p>
            <a:pPr algn="ctr"/>
            <a:r>
              <a:rPr lang="en-CA" noProof="0" dirty="0"/>
              <a:t>NU_U &lt;= Tolerance displacement </a:t>
            </a:r>
          </a:p>
          <a:p>
            <a:endParaRPr lang="en-CA" noProof="0" dirty="0"/>
          </a:p>
          <a:p>
            <a:r>
              <a:rPr lang="en-CA" noProof="0" dirty="0"/>
              <a:t>These tolerances are set in the </a:t>
            </a:r>
            <a:r>
              <a:rPr lang="en-CA" b="1" noProof="0" dirty="0" err="1"/>
              <a:t>parameters.prm</a:t>
            </a:r>
            <a:r>
              <a:rPr lang="en-CA" b="1" noProof="0" dirty="0"/>
              <a:t> </a:t>
            </a:r>
            <a:r>
              <a:rPr lang="en-CA" noProof="0" dirty="0"/>
              <a:t>file.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D88D9F-6D28-70F5-2D8D-A0070B05DF64}"/>
              </a:ext>
            </a:extLst>
          </p:cNvPr>
          <p:cNvCxnSpPr>
            <a:cxnSpLocks/>
          </p:cNvCxnSpPr>
          <p:nvPr/>
        </p:nvCxnSpPr>
        <p:spPr>
          <a:xfrm flipV="1">
            <a:off x="4957854" y="2714626"/>
            <a:ext cx="0" cy="740575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0BF0F8-0FEB-5895-AD9E-9A0C6717DCFF}"/>
              </a:ext>
            </a:extLst>
          </p:cNvPr>
          <p:cNvCxnSpPr>
            <a:cxnSpLocks/>
          </p:cNvCxnSpPr>
          <p:nvPr/>
        </p:nvCxnSpPr>
        <p:spPr>
          <a:xfrm flipV="1">
            <a:off x="7295402" y="2701058"/>
            <a:ext cx="0" cy="700808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FAE545-1087-19D0-1CD8-6F73897573F9}"/>
              </a:ext>
            </a:extLst>
          </p:cNvPr>
          <p:cNvSpPr txBox="1"/>
          <p:nvPr/>
        </p:nvSpPr>
        <p:spPr>
          <a:xfrm>
            <a:off x="9510676" y="1212716"/>
            <a:ext cx="2113147" cy="4801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noProof="0" dirty="0"/>
              <a:t>RES_NORM:</a:t>
            </a:r>
          </a:p>
          <a:p>
            <a:r>
              <a:rPr lang="en-CA" noProof="0" dirty="0"/>
              <a:t>Norm of the residual vector </a:t>
            </a:r>
            <a:r>
              <a:rPr lang="en-CA" b="1" noProof="0" dirty="0"/>
              <a:t>R(U,P,J).</a:t>
            </a:r>
          </a:p>
          <a:p>
            <a:endParaRPr lang="en-CA" b="1" noProof="0" dirty="0"/>
          </a:p>
          <a:p>
            <a:r>
              <a:rPr lang="en-CA" b="1" noProof="0" dirty="0"/>
              <a:t>RES_U: </a:t>
            </a:r>
            <a:r>
              <a:rPr lang="en-CA" noProof="0" dirty="0"/>
              <a:t>Norm of the displacement block in </a:t>
            </a:r>
            <a:r>
              <a:rPr lang="en-CA" b="1" noProof="0" dirty="0"/>
              <a:t>R(U,P,J).</a:t>
            </a:r>
          </a:p>
          <a:p>
            <a:endParaRPr lang="en-CA" b="1" noProof="0" dirty="0"/>
          </a:p>
          <a:p>
            <a:r>
              <a:rPr lang="en-CA" b="1" noProof="0" dirty="0"/>
              <a:t>NU_NORM: </a:t>
            </a:r>
            <a:r>
              <a:rPr lang="en-CA" noProof="0" dirty="0"/>
              <a:t>Norm of the Newton increment vector</a:t>
            </a:r>
            <a:r>
              <a:rPr lang="en-CA" b="1" noProof="0" dirty="0"/>
              <a:t> (ΔU, ΔP, ΔJ).</a:t>
            </a:r>
          </a:p>
          <a:p>
            <a:endParaRPr lang="en-CA" b="1" noProof="0" dirty="0"/>
          </a:p>
          <a:p>
            <a:r>
              <a:rPr lang="en-CA" b="1" noProof="0" dirty="0"/>
              <a:t>NU_U: </a:t>
            </a:r>
            <a:r>
              <a:rPr lang="en-CA" noProof="0" dirty="0"/>
              <a:t>Norm of the </a:t>
            </a:r>
            <a:r>
              <a:rPr lang="en-CA" b="1" noProof="0" dirty="0"/>
              <a:t>ΔU</a:t>
            </a:r>
            <a:r>
              <a:rPr lang="en-CA" noProof="0" dirty="0"/>
              <a:t> block.</a:t>
            </a:r>
            <a:br>
              <a:rPr lang="en-CA" b="1" noProof="0" dirty="0"/>
            </a:br>
            <a:endParaRPr lang="en-CA" b="1" noProof="0" dirty="0"/>
          </a:p>
        </p:txBody>
      </p:sp>
    </p:spTree>
    <p:extLst>
      <p:ext uri="{BB962C8B-B14F-4D97-AF65-F5344CB8AC3E}">
        <p14:creationId xmlns:p14="http://schemas.microsoft.com/office/powerpoint/2010/main" val="3768850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E60CA5-33A4-90B1-8F3F-332F9227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6ACD-C951-EDDF-ED71-BE6DEF36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Monitoring residuals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3995-BFF2-747C-6D96-217E1EAF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F953A-CC19-D999-8952-C9D9BD28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C49DE-D2B0-B176-3F0C-549C1C8F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26</a:t>
            </a:fld>
            <a:endParaRPr lang="en-CA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8CF506-0675-DE9F-A6EA-DFF6D304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04" y="900113"/>
            <a:ext cx="9350191" cy="5592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BCE97C-F726-DC33-9267-200A5612E4DA}"/>
              </a:ext>
            </a:extLst>
          </p:cNvPr>
          <p:cNvSpPr txBox="1"/>
          <p:nvPr/>
        </p:nvSpPr>
        <p:spPr>
          <a:xfrm>
            <a:off x="5289459" y="2844652"/>
            <a:ext cx="4552822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Lines 1 to 3: Normalized errors in displacement, residual (force), and dilatation (J) after convergence.</a:t>
            </a:r>
          </a:p>
          <a:p>
            <a:r>
              <a:rPr lang="en-CA" b="1" noProof="0" dirty="0"/>
              <a:t>Line 4: Change in muscle volume V/V_0</a:t>
            </a:r>
            <a:r>
              <a:rPr lang="en-CA" noProof="0" dirty="0"/>
              <a:t>.</a:t>
            </a:r>
          </a:p>
          <a:p>
            <a:endParaRPr lang="en-CA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6D3522-2711-BA0C-BCB9-E66B9DE5797C}"/>
              </a:ext>
            </a:extLst>
          </p:cNvPr>
          <p:cNvCxnSpPr>
            <a:cxnSpLocks/>
          </p:cNvCxnSpPr>
          <p:nvPr/>
        </p:nvCxnSpPr>
        <p:spPr>
          <a:xfrm flipH="1">
            <a:off x="3547222" y="3078596"/>
            <a:ext cx="1742237" cy="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8293BE-8267-F21C-3237-76883E163829}"/>
              </a:ext>
            </a:extLst>
          </p:cNvPr>
          <p:cNvSpPr txBox="1"/>
          <p:nvPr/>
        </p:nvSpPr>
        <p:spPr>
          <a:xfrm>
            <a:off x="7982076" y="4856967"/>
            <a:ext cx="337172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Energies and forces are updated.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B27126-ADD5-18A0-5FEE-420C0A6DE8E7}"/>
              </a:ext>
            </a:extLst>
          </p:cNvPr>
          <p:cNvCxnSpPr>
            <a:cxnSpLocks/>
          </p:cNvCxnSpPr>
          <p:nvPr/>
        </p:nvCxnSpPr>
        <p:spPr>
          <a:xfrm flipH="1" flipV="1">
            <a:off x="4186238" y="4461893"/>
            <a:ext cx="3795838" cy="556076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145656-48C1-F7E9-C23B-3D16E9B1626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700838" y="5180133"/>
            <a:ext cx="1281238" cy="23291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016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51DF-0077-C538-9F93-2A4B0D6C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Summary of computational times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6E4CF-2BDC-3E9C-6ADB-1B2DEF10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BA16D-EFA4-5811-5DE1-33E43ED2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D2D63-C14A-A330-1925-320DEAED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27</a:t>
            </a:fld>
            <a:endParaRPr lang="en-CA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20731-81D1-1433-D036-4F438FCD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0" y="933042"/>
            <a:ext cx="9295139" cy="5559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5086C-4D98-D7A4-888C-01856AECBD05}"/>
              </a:ext>
            </a:extLst>
          </p:cNvPr>
          <p:cNvSpPr txBox="1"/>
          <p:nvPr/>
        </p:nvSpPr>
        <p:spPr>
          <a:xfrm>
            <a:off x="6870826" y="4837917"/>
            <a:ext cx="337172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noProof="0" dirty="0"/>
              <a:t>Total computational time spent in each major task.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841AED-7BF0-E3A1-D303-49DD44352F4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880100" y="5161083"/>
            <a:ext cx="990726" cy="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2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9">
            <a:extLst>
              <a:ext uri="{FF2B5EF4-FFF2-40B4-BE49-F238E27FC236}">
                <a16:creationId xmlns:a16="http://schemas.microsoft.com/office/drawing/2014/main" id="{D284C50B-7F55-D185-739F-C860EEE48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84141"/>
            <a:ext cx="4691194" cy="48230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CA" sz="2600" noProof="0" dirty="0"/>
              <a:t>Local minimization of the total energy leads to a system of nonlinear PDEs in a </a:t>
            </a:r>
            <a:r>
              <a:rPr lang="en-CA" sz="2600" b="1" noProof="0" dirty="0"/>
              <a:t>three-field formulation</a:t>
            </a:r>
            <a:r>
              <a:rPr lang="en-CA" sz="2600" noProof="0" dirty="0"/>
              <a:t> (Simo et al. 1985).  </a:t>
            </a:r>
          </a:p>
          <a:p>
            <a:pPr>
              <a:lnSpc>
                <a:spcPct val="120000"/>
              </a:lnSpc>
            </a:pPr>
            <a:r>
              <a:rPr lang="en-CA" sz="2600" noProof="0" dirty="0"/>
              <a:t>Stress modelled as the additive response of:</a:t>
            </a:r>
          </a:p>
          <a:p>
            <a:pPr lvl="1">
              <a:lnSpc>
                <a:spcPct val="120000"/>
              </a:lnSpc>
            </a:pPr>
            <a:r>
              <a:rPr lang="en-CA" sz="2100" noProof="0" dirty="0"/>
              <a:t>An </a:t>
            </a:r>
            <a:r>
              <a:rPr lang="en-CA" sz="2100" b="1" noProof="0" dirty="0"/>
              <a:t>along-fibre</a:t>
            </a:r>
            <a:r>
              <a:rPr lang="en-CA" sz="2100" noProof="0" dirty="0"/>
              <a:t> component (Hill’s model),</a:t>
            </a:r>
          </a:p>
          <a:p>
            <a:pPr lvl="1">
              <a:lnSpc>
                <a:spcPct val="120000"/>
              </a:lnSpc>
            </a:pPr>
            <a:r>
              <a:rPr lang="en-CA" sz="2100" noProof="0" dirty="0"/>
              <a:t>Base material,</a:t>
            </a:r>
          </a:p>
          <a:p>
            <a:pPr lvl="1">
              <a:lnSpc>
                <a:spcPct val="120000"/>
              </a:lnSpc>
            </a:pPr>
            <a:r>
              <a:rPr lang="en-CA" sz="2100" noProof="0" dirty="0"/>
              <a:t>Intramuscular fat,</a:t>
            </a:r>
          </a:p>
          <a:p>
            <a:pPr lvl="1">
              <a:lnSpc>
                <a:spcPct val="120000"/>
              </a:lnSpc>
            </a:pPr>
            <a:r>
              <a:rPr lang="en-CA" sz="2100" noProof="0" dirty="0"/>
              <a:t>Tendon,</a:t>
            </a:r>
          </a:p>
          <a:p>
            <a:pPr lvl="1">
              <a:lnSpc>
                <a:spcPct val="120000"/>
              </a:lnSpc>
            </a:pPr>
            <a:r>
              <a:rPr lang="en-CA" sz="2100" noProof="0" dirty="0"/>
              <a:t>Aponeurosis.</a:t>
            </a:r>
          </a:p>
          <a:p>
            <a:pPr lvl="1"/>
            <a:endParaRPr lang="en-CA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90941-50F7-0F78-74A8-A67CE6A3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DB4E2-89D7-58FA-CA82-FB0ABE8D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DBDEF-CE22-67B3-5957-B935C1CE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3</a:t>
            </a:fld>
            <a:endParaRPr lang="en-CA" noProof="0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FBF7C16-2F38-C308-0EAE-0750A580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Main Features</a:t>
            </a:r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93AFF583-7036-7F65-33EC-F5D9B6AF6AB5}"/>
              </a:ext>
            </a:extLst>
          </p:cNvPr>
          <p:cNvSpPr txBox="1">
            <a:spLocks/>
          </p:cNvSpPr>
          <p:nvPr/>
        </p:nvSpPr>
        <p:spPr>
          <a:xfrm>
            <a:off x="10631424" y="6356350"/>
            <a:ext cx="722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9C36C6-7FBB-4C92-9869-1D739DF1FF06}" type="slidenum">
              <a:rPr lang="en-CA" noProof="0" smtClean="0"/>
              <a:pPr/>
              <a:t>3</a:t>
            </a:fld>
            <a:endParaRPr lang="en-CA" noProof="0" dirty="0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EB0CA72-6FFF-B1B6-8A4B-9278B847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460" y="485914"/>
            <a:ext cx="3609388" cy="34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ylinder 48">
            <a:extLst>
              <a:ext uri="{FF2B5EF4-FFF2-40B4-BE49-F238E27FC236}">
                <a16:creationId xmlns:a16="http://schemas.microsoft.com/office/drawing/2014/main" id="{7B9E16BF-7861-0BD5-855E-7247E65AE77D}"/>
              </a:ext>
            </a:extLst>
          </p:cNvPr>
          <p:cNvSpPr/>
          <p:nvPr/>
        </p:nvSpPr>
        <p:spPr>
          <a:xfrm rot="4380248">
            <a:off x="7143704" y="4617613"/>
            <a:ext cx="325925" cy="163271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498B5E36-B116-CCD2-CD4A-25865EBE0B6C}"/>
              </a:ext>
            </a:extLst>
          </p:cNvPr>
          <p:cNvSpPr/>
          <p:nvPr/>
        </p:nvSpPr>
        <p:spPr>
          <a:xfrm rot="2936596">
            <a:off x="9772914" y="4340205"/>
            <a:ext cx="325925" cy="163271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8EA206-984B-D550-1E4B-F0F83B665DDF}"/>
              </a:ext>
            </a:extLst>
          </p:cNvPr>
          <p:cNvSpPr/>
          <p:nvPr/>
        </p:nvSpPr>
        <p:spPr>
          <a:xfrm>
            <a:off x="7559646" y="473773"/>
            <a:ext cx="999100" cy="301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0576DA63-7EF1-8C6D-F5FE-DE6E88CFDEE8}"/>
              </a:ext>
            </a:extLst>
          </p:cNvPr>
          <p:cNvSpPr/>
          <p:nvPr/>
        </p:nvSpPr>
        <p:spPr>
          <a:xfrm rot="2936596">
            <a:off x="10582066" y="4082612"/>
            <a:ext cx="325925" cy="73656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ED8E30-9400-F21F-29FD-B1E64C2570F8}"/>
              </a:ext>
            </a:extLst>
          </p:cNvPr>
          <p:cNvSpPr txBox="1"/>
          <p:nvPr/>
        </p:nvSpPr>
        <p:spPr>
          <a:xfrm>
            <a:off x="6986741" y="6009370"/>
            <a:ext cx="1000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noProof="0" dirty="0"/>
              <a:t>Undeformed</a:t>
            </a:r>
          </a:p>
          <a:p>
            <a:pPr algn="ctr"/>
            <a:r>
              <a:rPr lang="en-CA" sz="1000" noProof="0" dirty="0"/>
              <a:t>configuration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5F8626-ED7A-FFE0-7487-82EDD1072B76}"/>
              </a:ext>
            </a:extLst>
          </p:cNvPr>
          <p:cNvSpPr txBox="1"/>
          <p:nvPr/>
        </p:nvSpPr>
        <p:spPr>
          <a:xfrm>
            <a:off x="10064693" y="6007239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" noProof="0" dirty="0"/>
              <a:t>Deformed</a:t>
            </a:r>
          </a:p>
          <a:p>
            <a:pPr algn="ctr"/>
            <a:r>
              <a:rPr lang="en-CA" sz="1000" noProof="0" dirty="0"/>
              <a:t>configuration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2433D4-B315-5986-404C-E50ACE656D13}"/>
              </a:ext>
            </a:extLst>
          </p:cNvPr>
          <p:cNvCxnSpPr>
            <a:cxnSpLocks/>
          </p:cNvCxnSpPr>
          <p:nvPr/>
        </p:nvCxnSpPr>
        <p:spPr>
          <a:xfrm flipV="1">
            <a:off x="6535308" y="5686082"/>
            <a:ext cx="22176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E0583B-31C9-45D4-067A-834CE084AA6D}"/>
              </a:ext>
            </a:extLst>
          </p:cNvPr>
          <p:cNvCxnSpPr/>
          <p:nvPr/>
        </p:nvCxnSpPr>
        <p:spPr>
          <a:xfrm flipV="1">
            <a:off x="9322374" y="5686082"/>
            <a:ext cx="226037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A65F6C1-9499-D417-7845-480E4B71E966}"/>
                  </a:ext>
                </a:extLst>
              </p:cNvPr>
              <p:cNvSpPr txBox="1"/>
              <p:nvPr/>
            </p:nvSpPr>
            <p:spPr>
              <a:xfrm rot="20394455">
                <a:off x="7033452" y="4947006"/>
                <a:ext cx="2910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𝑑𝑙</m:t>
                      </m:r>
                    </m:oMath>
                  </m:oMathPara>
                </a14:m>
                <a:endParaRPr lang="en-CA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A65F6C1-9499-D417-7845-480E4B71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94455">
                <a:off x="7033452" y="4947006"/>
                <a:ext cx="291041" cy="276999"/>
              </a:xfrm>
              <a:prstGeom prst="rect">
                <a:avLst/>
              </a:prstGeom>
              <a:blipFill>
                <a:blip r:embed="rId3"/>
                <a:stretch>
                  <a:fillRect l="-9836" t="-1667" r="-13115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704298-24F2-76A5-2D0B-8756E8D5E199}"/>
                  </a:ext>
                </a:extLst>
              </p:cNvPr>
              <p:cNvSpPr txBox="1"/>
              <p:nvPr/>
            </p:nvSpPr>
            <p:spPr>
              <a:xfrm rot="19027657">
                <a:off x="9676979" y="4467772"/>
                <a:ext cx="411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𝑑𝑙</m:t>
                      </m:r>
                    </m:oMath>
                  </m:oMathPara>
                </a14:m>
                <a:endParaRPr lang="en-CA" noProof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704298-24F2-76A5-2D0B-8756E8D5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27657">
                <a:off x="9676979" y="4467772"/>
                <a:ext cx="411266" cy="276999"/>
              </a:xfrm>
              <a:prstGeom prst="rect">
                <a:avLst/>
              </a:prstGeom>
              <a:blipFill>
                <a:blip r:embed="rId4"/>
                <a:stretch>
                  <a:fillRect l="-3659" t="-5000" r="-8537" b="-7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F0B7F3-D38C-D252-0B76-9624DD28407D}"/>
              </a:ext>
            </a:extLst>
          </p:cNvPr>
          <p:cNvCxnSpPr>
            <a:cxnSpLocks/>
          </p:cNvCxnSpPr>
          <p:nvPr/>
        </p:nvCxnSpPr>
        <p:spPr>
          <a:xfrm flipV="1">
            <a:off x="6478329" y="4948633"/>
            <a:ext cx="1507397" cy="48533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84B787-1177-5FA8-7875-A90E81DBF698}"/>
              </a:ext>
            </a:extLst>
          </p:cNvPr>
          <p:cNvCxnSpPr>
            <a:cxnSpLocks/>
          </p:cNvCxnSpPr>
          <p:nvPr/>
        </p:nvCxnSpPr>
        <p:spPr>
          <a:xfrm flipV="1">
            <a:off x="9119095" y="3952666"/>
            <a:ext cx="1719977" cy="152692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6B6C15F-BA55-50F1-E0EA-488F0E15BF6F}"/>
                  </a:ext>
                </a:extLst>
              </p:cNvPr>
              <p:cNvSpPr txBox="1"/>
              <p:nvPr/>
            </p:nvSpPr>
            <p:spPr>
              <a:xfrm rot="19223885">
                <a:off x="10915486" y="4577628"/>
                <a:ext cx="1615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CA" noProof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6B6C15F-BA55-50F1-E0EA-488F0E15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23885">
                <a:off x="10915486" y="4577628"/>
                <a:ext cx="161531" cy="276999"/>
              </a:xfrm>
              <a:prstGeom prst="rect">
                <a:avLst/>
              </a:prstGeom>
              <a:blipFill>
                <a:blip r:embed="rId5"/>
                <a:stretch>
                  <a:fillRect r="-6000" b="-5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110264-0035-4370-0700-DCF2E5659DCA}"/>
              </a:ext>
            </a:extLst>
          </p:cNvPr>
          <p:cNvCxnSpPr>
            <a:cxnSpLocks/>
          </p:cNvCxnSpPr>
          <p:nvPr/>
        </p:nvCxnSpPr>
        <p:spPr>
          <a:xfrm rot="20656902" flipV="1">
            <a:off x="8054797" y="5130163"/>
            <a:ext cx="46644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5B94505-D894-C2A1-5F9D-0E6A40D0BA55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11022735" y="3767943"/>
            <a:ext cx="453534" cy="441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D47DF4-7B01-CA43-6932-CF11880A1781}"/>
                  </a:ext>
                </a:extLst>
              </p:cNvPr>
              <p:cNvSpPr txBox="1"/>
              <p:nvPr/>
            </p:nvSpPr>
            <p:spPr>
              <a:xfrm rot="20656902">
                <a:off x="8100863" y="4848941"/>
                <a:ext cx="2810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1600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1600" b="1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1" i="0" noProof="0" smtClean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CA" sz="1600" b="0" i="0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1600" noProof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D47DF4-7B01-CA43-6932-CF11880A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56902">
                <a:off x="8100863" y="4848941"/>
                <a:ext cx="281039" cy="246221"/>
              </a:xfrm>
              <a:prstGeom prst="rect">
                <a:avLst/>
              </a:prstGeom>
              <a:blipFill>
                <a:blip r:embed="rId6"/>
                <a:stretch>
                  <a:fillRect r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4E1E20-8EF4-9DFB-839D-D34C35A74521}"/>
                  </a:ext>
                </a:extLst>
              </p:cNvPr>
              <p:cNvSpPr txBox="1"/>
              <p:nvPr/>
            </p:nvSpPr>
            <p:spPr>
              <a:xfrm rot="19005357">
                <a:off x="10998748" y="3691999"/>
                <a:ext cx="3948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1" i="0" noProof="0" smtClean="0">
                          <a:latin typeface="Cambria Math" panose="02040503050406030204" pitchFamily="18" charset="0"/>
                        </a:rPr>
                        <m:t>𝐅</m:t>
                      </m:r>
                      <m:acc>
                        <m:accPr>
                          <m:chr m:val="⃗"/>
                          <m:ctrlPr>
                            <a:rPr lang="en-CA" sz="1600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1" i="0" noProof="0" smtClean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CA" sz="16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1600" noProof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4E1E20-8EF4-9DFB-839D-D34C35A7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05357">
                <a:off x="10998748" y="3691999"/>
                <a:ext cx="394852" cy="246221"/>
              </a:xfrm>
              <a:prstGeom prst="rect">
                <a:avLst/>
              </a:prstGeom>
              <a:blipFill>
                <a:blip r:embed="rId7"/>
                <a:stretch>
                  <a:fillRect l="-2632" r="-3947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8FF394-4A12-8490-368F-0B7CB41CE4A4}"/>
              </a:ext>
            </a:extLst>
          </p:cNvPr>
          <p:cNvCxnSpPr>
            <a:cxnSpLocks/>
          </p:cNvCxnSpPr>
          <p:nvPr/>
        </p:nvCxnSpPr>
        <p:spPr>
          <a:xfrm flipV="1">
            <a:off x="10658493" y="4384167"/>
            <a:ext cx="542600" cy="49816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1E5DB3-B640-3842-9F1E-8D5A848EF8C9}"/>
              </a:ext>
            </a:extLst>
          </p:cNvPr>
          <p:cNvCxnSpPr>
            <a:cxnSpLocks/>
            <a:stCxn id="51" idx="3"/>
            <a:endCxn id="68" idx="0"/>
          </p:cNvCxnSpPr>
          <p:nvPr/>
        </p:nvCxnSpPr>
        <p:spPr>
          <a:xfrm>
            <a:off x="8558746" y="624672"/>
            <a:ext cx="1652249" cy="1522449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1333B6A-2474-C040-2059-E0D9CAE69F34}"/>
              </a:ext>
            </a:extLst>
          </p:cNvPr>
          <p:cNvSpPr txBox="1"/>
          <p:nvPr/>
        </p:nvSpPr>
        <p:spPr>
          <a:xfrm>
            <a:off x="9582917" y="2147121"/>
            <a:ext cx="1256155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400" b="1" noProof="0" dirty="0">
                <a:solidFill>
                  <a:srgbClr val="FF0000"/>
                </a:solidFill>
              </a:rPr>
              <a:t>Deformation</a:t>
            </a:r>
          </a:p>
          <a:p>
            <a:pPr algn="ctr"/>
            <a:r>
              <a:rPr lang="en-CA" sz="1400" b="1" noProof="0" dirty="0">
                <a:solidFill>
                  <a:srgbClr val="FF0000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040F73-2B23-9BE8-C9AA-04782EEDE6A2}"/>
                  </a:ext>
                </a:extLst>
              </p:cNvPr>
              <p:cNvSpPr txBox="1"/>
              <p:nvPr/>
            </p:nvSpPr>
            <p:spPr>
              <a:xfrm>
                <a:off x="6380689" y="3896589"/>
                <a:ext cx="2395336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200" b="0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1200" noProof="0" dirty="0"/>
                  <a:t>: </a:t>
                </a:r>
                <a:r>
                  <a:rPr lang="en-CA" sz="1200" b="1" noProof="0" dirty="0"/>
                  <a:t>Fibre stretch</a:t>
                </a:r>
              </a:p>
              <a:p>
                <a14:m>
                  <m:oMath xmlns:m="http://schemas.openxmlformats.org/officeDocument/2006/math">
                    <m:r>
                      <a:rPr lang="en-CA" sz="1200" b="0" i="1" noProof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A" sz="1200" noProof="0" dirty="0"/>
                  <a:t>: </a:t>
                </a:r>
                <a:r>
                  <a:rPr lang="en-CA" sz="1200" b="1" noProof="0" dirty="0"/>
                  <a:t>Fibre strain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b="0" i="1" noProof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12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1200" noProof="0" dirty="0"/>
                  <a:t>: </a:t>
                </a:r>
                <a:r>
                  <a:rPr lang="en-CA" sz="1200" b="1" noProof="0" dirty="0"/>
                  <a:t>Initial</a:t>
                </a:r>
                <a:r>
                  <a:rPr lang="en-CA" sz="1200" noProof="0" dirty="0"/>
                  <a:t> </a:t>
                </a:r>
                <a:r>
                  <a:rPr lang="en-CA" sz="1200" b="1" noProof="0" dirty="0"/>
                  <a:t>pennation angle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12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1200" b="1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200" b="1" i="0" noProof="0" smtClean="0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CA" sz="1200" b="0" i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1200" noProof="0" dirty="0"/>
                  <a:t>: </a:t>
                </a:r>
                <a:r>
                  <a:rPr lang="en-CA" sz="1200" b="1" noProof="0" dirty="0"/>
                  <a:t>Initial fibre orientation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040F73-2B23-9BE8-C9AA-04782EEDE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689" y="3896589"/>
                <a:ext cx="2395336" cy="830997"/>
              </a:xfrm>
              <a:prstGeom prst="rect">
                <a:avLst/>
              </a:prstGeom>
              <a:blipFill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B0011BE-68CF-4285-3297-DED83E0C6E13}"/>
                  </a:ext>
                </a:extLst>
              </p:cNvPr>
              <p:cNvSpPr txBox="1"/>
              <p:nvPr/>
            </p:nvSpPr>
            <p:spPr>
              <a:xfrm>
                <a:off x="9878764" y="5397904"/>
                <a:ext cx="224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A" noProof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B0011BE-68CF-4285-3297-DED83E0C6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64" y="5397904"/>
                <a:ext cx="224997" cy="276999"/>
              </a:xfrm>
              <a:prstGeom prst="rect">
                <a:avLst/>
              </a:prstGeom>
              <a:blipFill>
                <a:blip r:embed="rId9"/>
                <a:stretch>
                  <a:fillRect l="-33333" t="-2174" r="-30556" b="-326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B2C50F94-FCDF-C428-E4AA-D7C4546B71D6}"/>
              </a:ext>
            </a:extLst>
          </p:cNvPr>
          <p:cNvSpPr txBox="1"/>
          <p:nvPr/>
        </p:nvSpPr>
        <p:spPr>
          <a:xfrm>
            <a:off x="10839072" y="5674903"/>
            <a:ext cx="1191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b="1" noProof="0" dirty="0"/>
              <a:t>Line of action</a:t>
            </a: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F19D3513-096B-466E-C31F-F095302CE82F}"/>
              </a:ext>
            </a:extLst>
          </p:cNvPr>
          <p:cNvSpPr/>
          <p:nvPr/>
        </p:nvSpPr>
        <p:spPr>
          <a:xfrm>
            <a:off x="9739899" y="5259050"/>
            <a:ext cx="489868" cy="865692"/>
          </a:xfrm>
          <a:prstGeom prst="arc">
            <a:avLst>
              <a:gd name="adj1" fmla="val 16734999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EE91917-9F2E-DA7B-6E06-B1A52592C150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210995" y="2670341"/>
            <a:ext cx="786987" cy="103189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9B693D9-BA6C-5C53-CFCA-91ECEED04210}"/>
                  </a:ext>
                </a:extLst>
              </p:cNvPr>
              <p:cNvSpPr txBox="1"/>
              <p:nvPr/>
            </p:nvSpPr>
            <p:spPr>
              <a:xfrm>
                <a:off x="7644407" y="5466938"/>
                <a:ext cx="2412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1400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1400" noProof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9B693D9-BA6C-5C53-CFCA-91ECEED04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407" y="5466938"/>
                <a:ext cx="241285" cy="215444"/>
              </a:xfrm>
              <a:prstGeom prst="rect">
                <a:avLst/>
              </a:prstGeom>
              <a:blipFill>
                <a:blip r:embed="rId10"/>
                <a:stretch>
                  <a:fillRect l="-20000" b="-3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Arc 74">
            <a:extLst>
              <a:ext uri="{FF2B5EF4-FFF2-40B4-BE49-F238E27FC236}">
                <a16:creationId xmlns:a16="http://schemas.microsoft.com/office/drawing/2014/main" id="{6C7BCDC9-9DBE-7E42-557B-DF9B36A16E9D}"/>
              </a:ext>
            </a:extLst>
          </p:cNvPr>
          <p:cNvSpPr/>
          <p:nvPr/>
        </p:nvSpPr>
        <p:spPr>
          <a:xfrm>
            <a:off x="7552838" y="5314951"/>
            <a:ext cx="489867" cy="655091"/>
          </a:xfrm>
          <a:prstGeom prst="arc">
            <a:avLst>
              <a:gd name="adj1" fmla="val 16734999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4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2DC6EA8-5344-DB6E-90A2-67CED607FF2A}"/>
                  </a:ext>
                </a:extLst>
              </p:cNvPr>
              <p:cNvSpPr txBox="1"/>
              <p:nvPr/>
            </p:nvSpPr>
            <p:spPr>
              <a:xfrm>
                <a:off x="8468662" y="6071225"/>
                <a:ext cx="1177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0" noProof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1" i="0" noProof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noProof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2DC6EA8-5344-DB6E-90A2-67CED607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662" y="6071225"/>
                <a:ext cx="1177887" cy="276999"/>
              </a:xfrm>
              <a:prstGeom prst="rect">
                <a:avLst/>
              </a:prstGeom>
              <a:blipFill>
                <a:blip r:embed="rId11"/>
                <a:stretch>
                  <a:fillRect l="-518" t="-2222" r="-4663" b="-3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E570372-5567-2B2B-69A0-1FBCA6772660}"/>
              </a:ext>
            </a:extLst>
          </p:cNvPr>
          <p:cNvCxnSpPr>
            <a:stCxn id="53" idx="3"/>
            <a:endCxn id="76" idx="1"/>
          </p:cNvCxnSpPr>
          <p:nvPr/>
        </p:nvCxnSpPr>
        <p:spPr>
          <a:xfrm>
            <a:off x="7987335" y="6209425"/>
            <a:ext cx="481327" cy="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26D5364-CEDE-D529-E9ED-4B1BD77B7158}"/>
              </a:ext>
            </a:extLst>
          </p:cNvPr>
          <p:cNvCxnSpPr>
            <a:stCxn id="76" idx="3"/>
            <a:endCxn id="54" idx="1"/>
          </p:cNvCxnSpPr>
          <p:nvPr/>
        </p:nvCxnSpPr>
        <p:spPr>
          <a:xfrm flipV="1">
            <a:off x="9646549" y="6207294"/>
            <a:ext cx="418144" cy="2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86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A1D1B4-BF7D-7707-866C-5824531A9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43" y="3712369"/>
            <a:ext cx="3416344" cy="2384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C51DE-4A1D-ECC0-C268-625AD63AE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885" y="4330699"/>
            <a:ext cx="3206661" cy="2238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AA51A2-E3BF-136E-6B17-260EFAC7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Available in two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6B0B-D6F9-ADA6-4D80-833152F71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0340"/>
            <a:ext cx="5060768" cy="4904059"/>
          </a:xfrm>
        </p:spPr>
        <p:txBody>
          <a:bodyPr/>
          <a:lstStyle/>
          <a:p>
            <a:pPr marL="0" indent="0">
              <a:buNone/>
            </a:pPr>
            <a:r>
              <a:rPr lang="en-CA" b="1" noProof="0" dirty="0"/>
              <a:t>Flexodeal Lite (Tutorial 1)</a:t>
            </a:r>
            <a:br>
              <a:rPr lang="en-CA" b="1" noProof="0" dirty="0"/>
            </a:br>
            <a:r>
              <a:rPr lang="en-CA" b="1" noProof="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github.com/sfu-nml/flexodeal-lite</a:t>
            </a:r>
            <a:endParaRPr lang="en-CA" b="1" noProof="0" dirty="0">
              <a:solidFill>
                <a:schemeClr val="accent2"/>
              </a:solidFill>
            </a:endParaRPr>
          </a:p>
          <a:p>
            <a:r>
              <a:rPr lang="en-CA" sz="2000" noProof="0" dirty="0"/>
              <a:t>A simpler code suitable for </a:t>
            </a:r>
            <a:r>
              <a:rPr lang="en-CA" sz="2000" noProof="0" dirty="0">
                <a:solidFill>
                  <a:schemeClr val="accent2"/>
                </a:solidFill>
              </a:rPr>
              <a:t>numerical developments</a:t>
            </a:r>
            <a:r>
              <a:rPr lang="en-CA" sz="2000" noProof="0" dirty="0"/>
              <a:t> or </a:t>
            </a:r>
            <a:r>
              <a:rPr lang="en-CA" sz="2000" noProof="0" dirty="0">
                <a:solidFill>
                  <a:schemeClr val="accent2"/>
                </a:solidFill>
              </a:rPr>
              <a:t>simple experiments.</a:t>
            </a:r>
          </a:p>
          <a:p>
            <a:r>
              <a:rPr lang="en-CA" sz="2000" noProof="0" dirty="0"/>
              <a:t>Supports muscle tissue only (no tendon or aponeurosis).</a:t>
            </a:r>
          </a:p>
          <a:p>
            <a:r>
              <a:rPr lang="en-CA" sz="2000" noProof="0" dirty="0"/>
              <a:t>Fat-free muscle (by default).</a:t>
            </a:r>
          </a:p>
          <a:p>
            <a:r>
              <a:rPr lang="en-CA" sz="2000" noProof="0" dirty="0"/>
              <a:t>Default geometry: cuboid.</a:t>
            </a:r>
          </a:p>
          <a:p>
            <a:endParaRPr lang="en-CA" b="1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6A783-F7A9-869B-5DE2-F9E5AE20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DD2F-4081-E66C-AA0F-D977ECBE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9FE44-407B-93D9-05D2-3C449834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4</a:t>
            </a:fld>
            <a:endParaRPr lang="en-CA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5E5E02-284D-68C9-07C7-F2B9D90C93E9}"/>
              </a:ext>
            </a:extLst>
          </p:cNvPr>
          <p:cNvSpPr txBox="1">
            <a:spLocks/>
          </p:cNvSpPr>
          <p:nvPr/>
        </p:nvSpPr>
        <p:spPr>
          <a:xfrm>
            <a:off x="6144985" y="1206796"/>
            <a:ext cx="5372103" cy="5011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noProof="0" dirty="0"/>
              <a:t>Flexodeal (Tutorial 2)</a:t>
            </a:r>
            <a:br>
              <a:rPr lang="en-CA" b="1" noProof="0" dirty="0"/>
            </a:br>
            <a:r>
              <a:rPr lang="en-CA" b="1" noProof="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github.com/sfu-nml/flexodeal</a:t>
            </a:r>
            <a:endParaRPr lang="en-CA" b="1" noProof="0" dirty="0">
              <a:solidFill>
                <a:schemeClr val="accent2"/>
              </a:solidFill>
            </a:endParaRPr>
          </a:p>
          <a:p>
            <a:r>
              <a:rPr lang="en-CA" sz="2000" noProof="0" dirty="0"/>
              <a:t>A more complex code suitable for </a:t>
            </a:r>
            <a:r>
              <a:rPr lang="en-CA" sz="2000" noProof="0" dirty="0">
                <a:solidFill>
                  <a:schemeClr val="accent2"/>
                </a:solidFill>
              </a:rPr>
              <a:t>realistic experiments </a:t>
            </a:r>
            <a:r>
              <a:rPr lang="en-CA" sz="2000" noProof="0" dirty="0"/>
              <a:t>of the muscle-tendon unit.</a:t>
            </a:r>
          </a:p>
          <a:p>
            <a:r>
              <a:rPr lang="en-CA" sz="2000" noProof="0" dirty="0"/>
              <a:t>Support muscle tissue, tendon, and aponeurosis.</a:t>
            </a:r>
          </a:p>
          <a:p>
            <a:r>
              <a:rPr lang="en-CA" sz="2000" noProof="0" dirty="0"/>
              <a:t>Spatially-variable intramuscular fat.</a:t>
            </a:r>
          </a:p>
          <a:p>
            <a:r>
              <a:rPr lang="en-CA" sz="2000" noProof="0" dirty="0"/>
              <a:t>Spatially-variable initial fibre orientations.</a:t>
            </a:r>
          </a:p>
          <a:p>
            <a:r>
              <a:rPr lang="en-CA" sz="2000" noProof="0" dirty="0"/>
              <a:t>Default geometry: idealized MG.</a:t>
            </a:r>
            <a:endParaRPr lang="en-CA" sz="2800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0BFFA-3DF0-6378-83AE-39023013833F}"/>
              </a:ext>
            </a:extLst>
          </p:cNvPr>
          <p:cNvSpPr txBox="1"/>
          <p:nvPr/>
        </p:nvSpPr>
        <p:spPr>
          <a:xfrm>
            <a:off x="6433999" y="4649499"/>
            <a:ext cx="30447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0" i="0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Ross, S. A., Domínguez, S., Nigam, N., &amp; Wakeling, J. M. (2021). The energy of muscle contraction. III. Kinetic energy during cyclic contractions. </a:t>
            </a:r>
            <a:r>
              <a:rPr lang="en-CA" sz="1200" b="0" i="1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physiology</a:t>
            </a:r>
            <a:r>
              <a:rPr lang="en-CA" sz="1200" b="0" i="0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1200" b="0" i="1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CA" sz="1200" b="0" i="0" noProof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628819</a:t>
            </a:r>
            <a:endParaRPr lang="en-CA" sz="1200" noProof="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4F88BA-EB52-5B41-05F1-E85FD560D4B7}"/>
              </a:ext>
            </a:extLst>
          </p:cNvPr>
          <p:cNvCxnSpPr>
            <a:cxnSpLocks/>
          </p:cNvCxnSpPr>
          <p:nvPr/>
        </p:nvCxnSpPr>
        <p:spPr>
          <a:xfrm flipH="1" flipV="1">
            <a:off x="9319125" y="5157330"/>
            <a:ext cx="694646" cy="84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AAB8-40B9-2AD1-9C2B-2FBB9974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Downloading and compiling Flexodeal Lite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539D7-37E1-DEB3-CDF8-2465B97C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983B6-EDC8-823F-D4C9-F9CAB8B6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43F35-615A-A73C-A68B-8B9E14AF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5</a:t>
            </a:fld>
            <a:endParaRPr lang="en-CA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0EB4B5-C986-1FDD-AD77-28D8158A3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10804"/>
              </p:ext>
            </p:extLst>
          </p:nvPr>
        </p:nvGraphicFramePr>
        <p:xfrm>
          <a:off x="938212" y="1543667"/>
          <a:ext cx="10315576" cy="42101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25779">
                  <a:extLst>
                    <a:ext uri="{9D8B030D-6E8A-4147-A177-3AD203B41FA5}">
                      <a16:colId xmlns:a16="http://schemas.microsoft.com/office/drawing/2014/main" val="3780164779"/>
                    </a:ext>
                  </a:extLst>
                </a:gridCol>
                <a:gridCol w="5889797">
                  <a:extLst>
                    <a:ext uri="{9D8B030D-6E8A-4147-A177-3AD203B41FA5}">
                      <a16:colId xmlns:a16="http://schemas.microsoft.com/office/drawing/2014/main" val="766530833"/>
                    </a:ext>
                  </a:extLst>
                </a:gridCol>
              </a:tblGrid>
              <a:tr h="503893">
                <a:tc>
                  <a:txBody>
                    <a:bodyPr/>
                    <a:lstStyle/>
                    <a:p>
                      <a:r>
                        <a:rPr lang="en-CA" noProof="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UNIX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610823"/>
                  </a:ext>
                </a:extLst>
              </a:tr>
              <a:tr h="503893">
                <a:tc>
                  <a:txBody>
                    <a:bodyPr/>
                    <a:lstStyle/>
                    <a:p>
                      <a:r>
                        <a:rPr lang="en-CA" noProof="0" dirty="0"/>
                        <a:t>Download the latest release of Flexodeal Lite from: </a:t>
                      </a:r>
                      <a:r>
                        <a:rPr lang="en-CA" noProof="0" dirty="0">
                          <a:hlinkClick r:id="rId2"/>
                        </a:rPr>
                        <a:t>https://github.com/sfu-nml/flexodeal-lite/releases</a:t>
                      </a:r>
                      <a:endParaRPr lang="en-CA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 err="1">
                          <a:latin typeface="Consolas" panose="020B0609020204030204" pitchFamily="49" charset="0"/>
                        </a:rPr>
                        <a:t>wget</a:t>
                      </a:r>
                      <a:r>
                        <a:rPr lang="en-CA" noProof="0" dirty="0">
                          <a:latin typeface="Consolas" panose="020B0609020204030204" pitchFamily="49" charset="0"/>
                        </a:rPr>
                        <a:t> https://github.com/sfu-nml/flexodeal-lite/archive/refs/tags/v1.6.1.zip </a:t>
                      </a:r>
                      <a:endParaRPr lang="en-CA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963959"/>
                  </a:ext>
                </a:extLst>
              </a:tr>
              <a:tr h="503893">
                <a:tc>
                  <a:txBody>
                    <a:bodyPr/>
                    <a:lstStyle/>
                    <a:p>
                      <a:r>
                        <a:rPr lang="en-CA" noProof="0" dirty="0"/>
                        <a:t>Unzip the downloaded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</a:rPr>
                        <a:t>unzip v1.6.1.zip</a:t>
                      </a:r>
                      <a:endParaRPr lang="en-CA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410694"/>
                  </a:ext>
                </a:extLst>
              </a:tr>
              <a:tr h="503893">
                <a:tc>
                  <a:txBody>
                    <a:bodyPr/>
                    <a:lstStyle/>
                    <a:p>
                      <a:r>
                        <a:rPr lang="en-CA" noProof="0" dirty="0"/>
                        <a:t>Navigate to the flexodeal-lite-1.6.1 folder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</a:rPr>
                        <a:t>cd flexodeal-lite-1.6.1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433701"/>
                  </a:ext>
                </a:extLst>
              </a:tr>
              <a:tr h="503893">
                <a:tc>
                  <a:txBody>
                    <a:bodyPr/>
                    <a:lstStyle/>
                    <a:p>
                      <a:r>
                        <a:rPr lang="en-CA" noProof="0" dirty="0"/>
                        <a:t>Compile the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 err="1">
                          <a:latin typeface="Consolas" panose="020B0609020204030204" pitchFamily="49" charset="0"/>
                        </a:rPr>
                        <a:t>cmake</a:t>
                      </a:r>
                      <a:r>
                        <a:rPr lang="en-CA" noProof="0" dirty="0">
                          <a:latin typeface="Consolas" panose="020B0609020204030204" pitchFamily="49" charset="0"/>
                        </a:rPr>
                        <a:t> . –DCMAKE_BUILD_TYPE=Release </a:t>
                      </a:r>
                    </a:p>
                    <a:p>
                      <a:r>
                        <a:rPr lang="en-CA" noProof="0" dirty="0">
                          <a:latin typeface="Consolas" panose="020B0609020204030204" pitchFamily="49" charset="0"/>
                        </a:rPr>
                        <a:t>–DDEAL_II_DIR=&lt;path/to/</a:t>
                      </a:r>
                      <a:r>
                        <a:rPr lang="en-CA" noProof="0" dirty="0" err="1">
                          <a:latin typeface="Consolas" panose="020B0609020204030204" pitchFamily="49" charset="0"/>
                        </a:rPr>
                        <a:t>deal.II</a:t>
                      </a:r>
                      <a:r>
                        <a:rPr lang="en-CA" noProof="0" dirty="0"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40963"/>
                  </a:ext>
                </a:extLst>
              </a:tr>
              <a:tr h="503893">
                <a:tc>
                  <a:txBody>
                    <a:bodyPr/>
                    <a:lstStyle/>
                    <a:p>
                      <a:r>
                        <a:rPr lang="en-CA" noProof="0" dirty="0"/>
                        <a:t>Call “make”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91947"/>
                  </a:ext>
                </a:extLst>
              </a:tr>
              <a:tr h="503893">
                <a:tc>
                  <a:txBody>
                    <a:bodyPr/>
                    <a:lstStyle/>
                    <a:p>
                      <a:r>
                        <a:rPr lang="en-CA" noProof="0" dirty="0"/>
                        <a:t>If ”make” was successful, you should now have an executable called “</a:t>
                      </a:r>
                      <a:r>
                        <a:rPr lang="en-CA" noProof="0" dirty="0" err="1"/>
                        <a:t>flexodeal</a:t>
                      </a:r>
                      <a:r>
                        <a:rPr lang="en-CA" noProof="0" dirty="0"/>
                        <a:t>-lite”.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noProof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./</a:t>
                      </a:r>
                      <a:r>
                        <a:rPr lang="en-CA" noProof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flexodeal</a:t>
                      </a:r>
                      <a:r>
                        <a:rPr lang="en-CA" noProof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09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48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B67F7-ACE1-2485-B7A7-00667C70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17EC4-A48E-197D-195D-62B3304C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A512D-B522-3AF7-C294-8EEBE70F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6</a:t>
            </a:fld>
            <a:endParaRPr lang="en-CA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6B54A-F9E6-1B8C-4C9F-E727F28C4DB0}"/>
              </a:ext>
            </a:extLst>
          </p:cNvPr>
          <p:cNvSpPr txBox="1"/>
          <p:nvPr/>
        </p:nvSpPr>
        <p:spPr>
          <a:xfrm>
            <a:off x="2408144" y="3013501"/>
            <a:ext cx="7375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noProof="0" dirty="0">
                <a:solidFill>
                  <a:schemeClr val="accent2"/>
                </a:solidFill>
                <a:latin typeface="+mj-lt"/>
              </a:rPr>
              <a:t>The default experiment</a:t>
            </a:r>
          </a:p>
        </p:txBody>
      </p:sp>
    </p:spTree>
    <p:extLst>
      <p:ext uri="{BB962C8B-B14F-4D97-AF65-F5344CB8AC3E}">
        <p14:creationId xmlns:p14="http://schemas.microsoft.com/office/powerpoint/2010/main" val="120636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9F13-AE7C-458E-63C4-4F3A8F93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set up a computational experiment?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A91CA-31FC-7E97-DA87-66DCC9898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029"/>
            <a:ext cx="10515600" cy="4003431"/>
          </a:xfrm>
        </p:spPr>
        <p:txBody>
          <a:bodyPr>
            <a:normAutofit/>
          </a:bodyPr>
          <a:lstStyle/>
          <a:p>
            <a:r>
              <a:rPr lang="en-US" dirty="0"/>
              <a:t>In the Flexodeal framework, we follow the principles of computational mechanics.</a:t>
            </a:r>
          </a:p>
          <a:p>
            <a:r>
              <a:rPr lang="en-US" dirty="0"/>
              <a:t>To set an experiment, you will need: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mesh</a:t>
            </a:r>
            <a:r>
              <a:rPr lang="en-US" dirty="0"/>
              <a:t> of your geometry (computational domain).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Model and simulation (numerical) </a:t>
            </a:r>
            <a:r>
              <a:rPr lang="en-US" dirty="0">
                <a:solidFill>
                  <a:schemeClr val="accent2"/>
                </a:solidFill>
              </a:rPr>
              <a:t>parameters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time-dependent </a:t>
            </a:r>
            <a:r>
              <a:rPr lang="en-US" dirty="0">
                <a:solidFill>
                  <a:schemeClr val="accent2"/>
                </a:solidFill>
              </a:rPr>
              <a:t>boundary strain </a:t>
            </a:r>
            <a:r>
              <a:rPr lang="en-US" dirty="0"/>
              <a:t>-&gt; this controls the length of the muscle.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time-dependent </a:t>
            </a:r>
            <a:r>
              <a:rPr lang="en-US" dirty="0">
                <a:solidFill>
                  <a:schemeClr val="accent2"/>
                </a:solidFill>
              </a:rPr>
              <a:t>activation</a:t>
            </a:r>
            <a:r>
              <a:rPr lang="en-US" dirty="0"/>
              <a:t> profile.</a:t>
            </a:r>
          </a:p>
          <a:p>
            <a:r>
              <a:rPr lang="en-US" dirty="0"/>
              <a:t>We will go over the details of the default experiment in Flexodeal Lite, i.e. the one you obtain when simply running in your terminal: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	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flexodeal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-lite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56477-24C3-0A43-0FAE-D9040CF1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2DF6D-D2A9-2EDF-699E-BA5633E2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5F56B-56A1-D8D7-0285-66C9A237C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51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7002-FCB2-59D7-AB9E-A3B03DBF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Geometry (computational domain)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C974-B70D-444A-5D29-60226132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7CBAD-8B53-60AE-EA05-1764275FE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7DF15-B1C2-7975-E302-7CD7EEDC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8</a:t>
            </a:fld>
            <a:endParaRPr lang="en-CA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2AB2B1-EE57-CF43-7F0B-DB61A05E5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1" y="1391676"/>
            <a:ext cx="3870387" cy="4519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95BD02-F49D-4E2F-F014-91DE1B312231}"/>
              </a:ext>
            </a:extLst>
          </p:cNvPr>
          <p:cNvSpPr txBox="1"/>
          <p:nvPr/>
        </p:nvSpPr>
        <p:spPr>
          <a:xfrm>
            <a:off x="5434843" y="1391421"/>
            <a:ext cx="583826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noProof="0" dirty="0"/>
              <a:t>3D view. Geometry </a:t>
            </a:r>
            <a:r>
              <a:rPr lang="en-CA" dirty="0"/>
              <a:t>contains</a:t>
            </a:r>
            <a:r>
              <a:rPr lang="en-CA" noProof="0" dirty="0"/>
              <a:t> </a:t>
            </a:r>
            <a:r>
              <a:rPr lang="en-CA" b="1" noProof="0" dirty="0">
                <a:solidFill>
                  <a:schemeClr val="accent2"/>
                </a:solidFill>
              </a:rPr>
              <a:t>muscle tissue only</a:t>
            </a:r>
            <a:r>
              <a:rPr lang="en-CA" b="1" dirty="0">
                <a:solidFill>
                  <a:schemeClr val="accent2"/>
                </a:solidFill>
              </a:rPr>
              <a:t> </a:t>
            </a:r>
            <a:r>
              <a:rPr lang="en-CA" dirty="0"/>
              <a:t>(no aponeurosis or tendon).</a:t>
            </a:r>
            <a:endParaRPr lang="en-CA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6D3852-D893-3869-FD65-0B834F364636}"/>
                  </a:ext>
                </a:extLst>
              </p:cNvPr>
              <p:cNvSpPr txBox="1"/>
              <p:nvPr/>
            </p:nvSpPr>
            <p:spPr>
              <a:xfrm>
                <a:off x="5437085" y="2686380"/>
                <a:ext cx="5838269" cy="176856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noProof="0" dirty="0"/>
                  <a:t>Main parameters (can be modified in </a:t>
                </a:r>
                <a:r>
                  <a:rPr lang="en-CA" noProof="0" dirty="0">
                    <a:solidFill>
                      <a:schemeClr val="accent2"/>
                    </a:solidFill>
                  </a:rPr>
                  <a:t>parameters file</a:t>
                </a:r>
                <a:r>
                  <a:rPr lang="en-CA" noProof="0" dirty="0"/>
                  <a:t>):</a:t>
                </a:r>
              </a:p>
              <a:p>
                <a:pPr marL="285750" indent="-285750">
                  <a:buFontTx/>
                  <a:buChar char="-"/>
                </a:pPr>
                <a:r>
                  <a:rPr lang="en-CA" noProof="0" dirty="0" err="1"/>
                  <a:t>L</a:t>
                </a:r>
                <a:r>
                  <a:rPr lang="en-CA" baseline="-25000" noProof="0" dirty="0" err="1"/>
                  <a:t>mus</a:t>
                </a:r>
                <a:r>
                  <a:rPr lang="en-CA" noProof="0" dirty="0"/>
                  <a:t>: muscle length</a:t>
                </a:r>
              </a:p>
              <a:p>
                <a:pPr marL="285750" indent="-285750">
                  <a:buFontTx/>
                  <a:buChar char="-"/>
                </a:pPr>
                <a:r>
                  <a:rPr lang="en-CA" noProof="0" dirty="0" err="1"/>
                  <a:t>H</a:t>
                </a:r>
                <a:r>
                  <a:rPr lang="en-CA" baseline="-25000" noProof="0" dirty="0" err="1"/>
                  <a:t>mus</a:t>
                </a:r>
                <a:r>
                  <a:rPr lang="en-CA" noProof="0" dirty="0"/>
                  <a:t>: muscle height</a:t>
                </a:r>
              </a:p>
              <a:p>
                <a:pPr marL="285750" indent="-285750">
                  <a:buFontTx/>
                  <a:buChar char="-"/>
                </a:pPr>
                <a:r>
                  <a:rPr lang="en-CA" noProof="0" dirty="0" err="1"/>
                  <a:t>W</a:t>
                </a:r>
                <a:r>
                  <a:rPr lang="en-CA" baseline="-25000" noProof="0" dirty="0" err="1"/>
                  <a:t>mus</a:t>
                </a:r>
                <a:r>
                  <a:rPr lang="en-CA" noProof="0" dirty="0"/>
                  <a:t>: muscle width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1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CA" b="1" i="1" noProof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 〈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),0,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)〉</m:t>
                    </m:r>
                  </m:oMath>
                </a14:m>
                <a:r>
                  <a:rPr lang="en-CA" noProof="0" dirty="0"/>
                  <a:t>: fibre orientation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acc>
                  </m:oMath>
                </a14:m>
                <a:r>
                  <a:rPr lang="en-CA" noProof="0" dirty="0"/>
                  <a:t>: line of action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6D3852-D893-3869-FD65-0B834F364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085" y="2686380"/>
                <a:ext cx="5838269" cy="1768561"/>
              </a:xfrm>
              <a:prstGeom prst="rect">
                <a:avLst/>
              </a:prstGeom>
              <a:blipFill>
                <a:blip r:embed="rId3"/>
                <a:stretch>
                  <a:fillRect l="-1146" t="-1712" b="-445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518CC0-2289-6EBB-ACD8-E4B8B64BEE9E}"/>
              </a:ext>
            </a:extLst>
          </p:cNvPr>
          <p:cNvSpPr txBox="1"/>
          <p:nvPr/>
        </p:nvSpPr>
        <p:spPr>
          <a:xfrm>
            <a:off x="5435965" y="4623857"/>
            <a:ext cx="5837147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noProof="0" dirty="0"/>
              <a:t>Boundary IDs:</a:t>
            </a:r>
          </a:p>
          <a:p>
            <a:pPr marL="285750" indent="-285750">
              <a:buFontTx/>
              <a:buChar char="-"/>
            </a:pPr>
            <a:r>
              <a:rPr lang="en-CA" dirty="0"/>
              <a:t>0: Fixed (no displacement)</a:t>
            </a:r>
          </a:p>
          <a:p>
            <a:pPr marL="285750" indent="-285750">
              <a:buFontTx/>
              <a:buChar char="-"/>
            </a:pPr>
            <a:r>
              <a:rPr lang="en-CA" noProof="0" dirty="0"/>
              <a:t>1: Moving </a:t>
            </a:r>
            <a:r>
              <a:rPr lang="en-CA" dirty="0"/>
              <a:t>boundary (</a:t>
            </a:r>
            <a:r>
              <a:rPr lang="en-CA" dirty="0">
                <a:solidFill>
                  <a:schemeClr val="accent2"/>
                </a:solidFill>
              </a:rPr>
              <a:t>prescribed strain</a:t>
            </a:r>
            <a:r>
              <a:rPr lang="en-CA" dirty="0"/>
              <a:t>)</a:t>
            </a:r>
          </a:p>
          <a:p>
            <a:pPr marL="285750" indent="-285750">
              <a:buFontTx/>
              <a:buChar char="-"/>
            </a:pPr>
            <a:r>
              <a:rPr lang="en-CA" dirty="0"/>
              <a:t>2-5: Traction free.</a:t>
            </a:r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307627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FD2D-4E88-5755-F604-1B7ADC75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Parameters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1237C-27BF-6486-805C-D12A1EC3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A file with extension </a:t>
            </a:r>
            <a:r>
              <a:rPr lang="en-CA" noProof="0" dirty="0">
                <a:latin typeface="Consolas" panose="020B0609020204030204" pitchFamily="49" charset="0"/>
              </a:rPr>
              <a:t>.</a:t>
            </a:r>
            <a:r>
              <a:rPr lang="en-CA" noProof="0" dirty="0" err="1">
                <a:latin typeface="Consolas" panose="020B0609020204030204" pitchFamily="49" charset="0"/>
              </a:rPr>
              <a:t>prm</a:t>
            </a:r>
            <a:r>
              <a:rPr lang="en-CA" noProof="0" dirty="0">
                <a:latin typeface="Consolas" panose="020B0609020204030204" pitchFamily="49" charset="0"/>
              </a:rPr>
              <a:t> </a:t>
            </a:r>
            <a:r>
              <a:rPr lang="en-CA" noProof="0" dirty="0"/>
              <a:t>containing several </a:t>
            </a:r>
            <a:r>
              <a:rPr lang="en-CA" noProof="0" dirty="0">
                <a:solidFill>
                  <a:schemeClr val="accent2"/>
                </a:solidFill>
              </a:rPr>
              <a:t>model</a:t>
            </a:r>
            <a:r>
              <a:rPr lang="en-CA" noProof="0" dirty="0"/>
              <a:t> and </a:t>
            </a:r>
            <a:r>
              <a:rPr lang="en-CA" noProof="0" dirty="0">
                <a:solidFill>
                  <a:schemeClr val="accent2"/>
                </a:solidFill>
              </a:rPr>
              <a:t>simulation</a:t>
            </a:r>
            <a:r>
              <a:rPr lang="en-CA" noProof="0" dirty="0"/>
              <a:t> parameters.</a:t>
            </a:r>
          </a:p>
          <a:p>
            <a:r>
              <a:rPr lang="en-CA" noProof="0" dirty="0"/>
              <a:t>Some important parameters in this file are:</a:t>
            </a:r>
          </a:p>
          <a:p>
            <a:pPr lvl="1"/>
            <a:r>
              <a:rPr lang="en-CA" noProof="0" dirty="0"/>
              <a:t>Type of simulation (dynamic or quasi-static),</a:t>
            </a:r>
          </a:p>
          <a:p>
            <a:pPr lvl="1"/>
            <a:r>
              <a:rPr lang="en-CA" noProof="0" dirty="0"/>
              <a:t>Simulation time and time step size,</a:t>
            </a:r>
          </a:p>
          <a:p>
            <a:pPr lvl="1"/>
            <a:r>
              <a:rPr lang="en-CA" noProof="0" dirty="0"/>
              <a:t>Muscle block dimensions,</a:t>
            </a:r>
          </a:p>
          <a:p>
            <a:pPr lvl="1"/>
            <a:r>
              <a:rPr lang="en-CA" noProof="0" dirty="0"/>
              <a:t>Fibre orientations,</a:t>
            </a:r>
          </a:p>
          <a:p>
            <a:pPr lvl="1"/>
            <a:r>
              <a:rPr lang="en-CA" noProof="0" dirty="0"/>
              <a:t>Markers (to track selected point displacements),</a:t>
            </a:r>
          </a:p>
          <a:p>
            <a:pPr lvl="1"/>
            <a:r>
              <a:rPr lang="en-CA" noProof="0" dirty="0"/>
              <a:t>Solver type (“Direct” for coarse meshes, “CG” for finer meshes),</a:t>
            </a:r>
          </a:p>
          <a:p>
            <a:pPr lvl="1"/>
            <a:r>
              <a:rPr lang="en-CA" noProof="0" dirty="0"/>
              <a:t>Error tolerances.</a:t>
            </a:r>
          </a:p>
          <a:p>
            <a:r>
              <a:rPr lang="en-CA" noProof="0" dirty="0"/>
              <a:t>Open the </a:t>
            </a:r>
            <a:r>
              <a:rPr lang="en-CA" noProof="0" dirty="0" err="1">
                <a:latin typeface="Consolas" panose="020B0609020204030204" pitchFamily="49" charset="0"/>
              </a:rPr>
              <a:t>parameters.prm</a:t>
            </a:r>
            <a:r>
              <a:rPr lang="en-CA" noProof="0" dirty="0"/>
              <a:t> file to see the complete list of parameters.</a:t>
            </a:r>
          </a:p>
          <a:p>
            <a:pPr lvl="1"/>
            <a:endParaRPr lang="en-CA" noProof="0" dirty="0"/>
          </a:p>
          <a:p>
            <a:pPr lvl="1"/>
            <a:endParaRPr lang="en-CA" noProof="0" dirty="0"/>
          </a:p>
          <a:p>
            <a:pPr lvl="1"/>
            <a:endParaRPr lang="en-CA" noProof="0" dirty="0"/>
          </a:p>
          <a:p>
            <a:pPr lvl="1"/>
            <a:endParaRPr lang="en-CA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F0EE8-C879-D9B4-B16D-4D644311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noProof="0" dirty="0"/>
              <a:t>February 27,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C3FF9-BE01-26CC-9C56-E269761F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noProof="0" dirty="0"/>
              <a:t>Flexodeal Tutorial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DB73F-15DE-E463-591A-62642031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E0DB-C08A-4E55-BA80-F4258B1DF3D5}" type="slidenum">
              <a:rPr lang="en-CA" noProof="0" smtClean="0"/>
              <a:t>9</a:t>
            </a:fld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42094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3">
      <a:majorFont>
        <a:latin typeface="Exo Black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2143</Words>
  <Application>Microsoft Macintosh PowerPoint</Application>
  <PresentationFormat>Widescreen</PresentationFormat>
  <Paragraphs>341</Paragraphs>
  <Slides>27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Cambria Math</vt:lpstr>
      <vt:lpstr>Consolas</vt:lpstr>
      <vt:lpstr>Exo Black</vt:lpstr>
      <vt:lpstr>Open Sans Light</vt:lpstr>
      <vt:lpstr>Office Theme</vt:lpstr>
      <vt:lpstr>Tutorial 1: Introduction to the Flexodeal Framework</vt:lpstr>
      <vt:lpstr>What is Flexodeal?</vt:lpstr>
      <vt:lpstr>Main Features</vt:lpstr>
      <vt:lpstr>Available in two versions</vt:lpstr>
      <vt:lpstr>Downloading and compiling Flexodeal Lite</vt:lpstr>
      <vt:lpstr>PowerPoint Presentation</vt:lpstr>
      <vt:lpstr>How to set up a computational experiment?</vt:lpstr>
      <vt:lpstr>Geometry (computational domain)</vt:lpstr>
      <vt:lpstr>Parameters file</vt:lpstr>
      <vt:lpstr>Boundary strain and activation files</vt:lpstr>
      <vt:lpstr>Markers (displacement trackers, optional)</vt:lpstr>
      <vt:lpstr>Some notes</vt:lpstr>
      <vt:lpstr>PowerPoint Presentation</vt:lpstr>
      <vt:lpstr>CSV files</vt:lpstr>
      <vt:lpstr>ParaView files (3D fields)</vt:lpstr>
      <vt:lpstr>Visualization in ParaView</vt:lpstr>
      <vt:lpstr>PowerPoint Presentation</vt:lpstr>
      <vt:lpstr>Example 1: Isometric contraction</vt:lpstr>
      <vt:lpstr>Example 2: Ascending limb contraction</vt:lpstr>
      <vt:lpstr>Try it yourself!</vt:lpstr>
      <vt:lpstr>More Resources</vt:lpstr>
      <vt:lpstr>PowerPoint Presentation</vt:lpstr>
      <vt:lpstr>Running Flexodeal Lite</vt:lpstr>
      <vt:lpstr>Monitoring energies and forces</vt:lpstr>
      <vt:lpstr>Monitoring residuals</vt:lpstr>
      <vt:lpstr>Monitoring residuals</vt:lpstr>
      <vt:lpstr>Summary of computational times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Almonacid</dc:creator>
  <cp:lastModifiedBy>Javier Almonacid</cp:lastModifiedBy>
  <cp:revision>9</cp:revision>
  <dcterms:created xsi:type="dcterms:W3CDTF">2026-02-22T06:31:39Z</dcterms:created>
  <dcterms:modified xsi:type="dcterms:W3CDTF">2026-02-27T11:01:35Z</dcterms:modified>
</cp:coreProperties>
</file>